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4" r:id="rId9"/>
    <p:sldId id="263" r:id="rId10"/>
    <p:sldId id="265" r:id="rId11"/>
    <p:sldId id="273" r:id="rId12"/>
    <p:sldId id="266" r:id="rId13"/>
    <p:sldId id="268" r:id="rId14"/>
    <p:sldId id="267" r:id="rId15"/>
    <p:sldId id="269" r:id="rId16"/>
    <p:sldId id="272"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4" d="100"/>
          <a:sy n="54" d="100"/>
        </p:scale>
        <p:origin x="114"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3A1D72A-C36C-440A-AE2F-04291D106178}" type="datetimeFigureOut">
              <a:rPr lang="en-US" smtClean="0"/>
              <a:t>6/23/2024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71D65-7100-41E6-ADD0-703D2E0F62D7}" type="slidenum">
              <a:rPr lang="en-US" smtClean="0"/>
              <a:t>‹#›</a:t>
            </a:fld>
            <a:endParaRPr lang="en-US"/>
          </a:p>
        </p:txBody>
      </p:sp>
    </p:spTree>
    <p:extLst>
      <p:ext uri="{BB962C8B-B14F-4D97-AF65-F5344CB8AC3E}">
        <p14:creationId xmlns:p14="http://schemas.microsoft.com/office/powerpoint/2010/main" val="551097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A1D72A-C36C-440A-AE2F-04291D106178}" type="datetimeFigureOut">
              <a:rPr lang="en-US" smtClean="0"/>
              <a:t>6/23/2024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71D65-7100-41E6-ADD0-703D2E0F62D7}" type="slidenum">
              <a:rPr lang="en-US" smtClean="0"/>
              <a:t>‹#›</a:t>
            </a:fld>
            <a:endParaRPr lang="en-US"/>
          </a:p>
        </p:txBody>
      </p:sp>
    </p:spTree>
    <p:extLst>
      <p:ext uri="{BB962C8B-B14F-4D97-AF65-F5344CB8AC3E}">
        <p14:creationId xmlns:p14="http://schemas.microsoft.com/office/powerpoint/2010/main" val="1608378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A1D72A-C36C-440A-AE2F-04291D106178}" type="datetimeFigureOut">
              <a:rPr lang="en-US" smtClean="0"/>
              <a:t>6/23/2024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71D65-7100-41E6-ADD0-703D2E0F62D7}" type="slidenum">
              <a:rPr lang="en-US" smtClean="0"/>
              <a:t>‹#›</a:t>
            </a:fld>
            <a:endParaRPr lang="en-US"/>
          </a:p>
        </p:txBody>
      </p:sp>
    </p:spTree>
    <p:extLst>
      <p:ext uri="{BB962C8B-B14F-4D97-AF65-F5344CB8AC3E}">
        <p14:creationId xmlns:p14="http://schemas.microsoft.com/office/powerpoint/2010/main" val="2820740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A1D72A-C36C-440A-AE2F-04291D106178}" type="datetimeFigureOut">
              <a:rPr lang="en-US" smtClean="0"/>
              <a:t>6/23/2024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71D65-7100-41E6-ADD0-703D2E0F62D7}" type="slidenum">
              <a:rPr lang="en-US" smtClean="0"/>
              <a:t>‹#›</a:t>
            </a:fld>
            <a:endParaRPr lang="en-US"/>
          </a:p>
        </p:txBody>
      </p:sp>
    </p:spTree>
    <p:extLst>
      <p:ext uri="{BB962C8B-B14F-4D97-AF65-F5344CB8AC3E}">
        <p14:creationId xmlns:p14="http://schemas.microsoft.com/office/powerpoint/2010/main" val="870390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3A1D72A-C36C-440A-AE2F-04291D106178}" type="datetimeFigureOut">
              <a:rPr lang="en-US" smtClean="0"/>
              <a:t>6/23/2024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71D65-7100-41E6-ADD0-703D2E0F62D7}" type="slidenum">
              <a:rPr lang="en-US" smtClean="0"/>
              <a:t>‹#›</a:t>
            </a:fld>
            <a:endParaRPr lang="en-US"/>
          </a:p>
        </p:txBody>
      </p:sp>
    </p:spTree>
    <p:extLst>
      <p:ext uri="{BB962C8B-B14F-4D97-AF65-F5344CB8AC3E}">
        <p14:creationId xmlns:p14="http://schemas.microsoft.com/office/powerpoint/2010/main" val="3902981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3A1D72A-C36C-440A-AE2F-04291D106178}" type="datetimeFigureOut">
              <a:rPr lang="en-US" smtClean="0"/>
              <a:t>6/23/2024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71D65-7100-41E6-ADD0-703D2E0F62D7}" type="slidenum">
              <a:rPr lang="en-US" smtClean="0"/>
              <a:t>‹#›</a:t>
            </a:fld>
            <a:endParaRPr lang="en-US"/>
          </a:p>
        </p:txBody>
      </p:sp>
    </p:spTree>
    <p:extLst>
      <p:ext uri="{BB962C8B-B14F-4D97-AF65-F5344CB8AC3E}">
        <p14:creationId xmlns:p14="http://schemas.microsoft.com/office/powerpoint/2010/main" val="2727958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3A1D72A-C36C-440A-AE2F-04291D106178}" type="datetimeFigureOut">
              <a:rPr lang="en-US" smtClean="0"/>
              <a:t>6/23/2024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A71D65-7100-41E6-ADD0-703D2E0F62D7}" type="slidenum">
              <a:rPr lang="en-US" smtClean="0"/>
              <a:t>‹#›</a:t>
            </a:fld>
            <a:endParaRPr lang="en-US"/>
          </a:p>
        </p:txBody>
      </p:sp>
    </p:spTree>
    <p:extLst>
      <p:ext uri="{BB962C8B-B14F-4D97-AF65-F5344CB8AC3E}">
        <p14:creationId xmlns:p14="http://schemas.microsoft.com/office/powerpoint/2010/main" val="642505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3A1D72A-C36C-440A-AE2F-04291D106178}" type="datetimeFigureOut">
              <a:rPr lang="en-US" smtClean="0"/>
              <a:t>6/23/2024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A71D65-7100-41E6-ADD0-703D2E0F62D7}" type="slidenum">
              <a:rPr lang="en-US" smtClean="0"/>
              <a:t>‹#›</a:t>
            </a:fld>
            <a:endParaRPr lang="en-US"/>
          </a:p>
        </p:txBody>
      </p:sp>
    </p:spTree>
    <p:extLst>
      <p:ext uri="{BB962C8B-B14F-4D97-AF65-F5344CB8AC3E}">
        <p14:creationId xmlns:p14="http://schemas.microsoft.com/office/powerpoint/2010/main" val="1730075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D72A-C36C-440A-AE2F-04291D106178}" type="datetimeFigureOut">
              <a:rPr lang="en-US" smtClean="0"/>
              <a:t>6/23/2024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A71D65-7100-41E6-ADD0-703D2E0F62D7}" type="slidenum">
              <a:rPr lang="en-US" smtClean="0"/>
              <a:t>‹#›</a:t>
            </a:fld>
            <a:endParaRPr lang="en-US"/>
          </a:p>
        </p:txBody>
      </p:sp>
    </p:spTree>
    <p:extLst>
      <p:ext uri="{BB962C8B-B14F-4D97-AF65-F5344CB8AC3E}">
        <p14:creationId xmlns:p14="http://schemas.microsoft.com/office/powerpoint/2010/main" val="3179031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A1D72A-C36C-440A-AE2F-04291D106178}" type="datetimeFigureOut">
              <a:rPr lang="en-US" smtClean="0"/>
              <a:t>6/23/2024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71D65-7100-41E6-ADD0-703D2E0F62D7}" type="slidenum">
              <a:rPr lang="en-US" smtClean="0"/>
              <a:t>‹#›</a:t>
            </a:fld>
            <a:endParaRPr lang="en-US"/>
          </a:p>
        </p:txBody>
      </p:sp>
    </p:spTree>
    <p:extLst>
      <p:ext uri="{BB962C8B-B14F-4D97-AF65-F5344CB8AC3E}">
        <p14:creationId xmlns:p14="http://schemas.microsoft.com/office/powerpoint/2010/main" val="3456921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A1D72A-C36C-440A-AE2F-04291D106178}" type="datetimeFigureOut">
              <a:rPr lang="en-US" smtClean="0"/>
              <a:t>6/23/2024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71D65-7100-41E6-ADD0-703D2E0F62D7}" type="slidenum">
              <a:rPr lang="en-US" smtClean="0"/>
              <a:t>‹#›</a:t>
            </a:fld>
            <a:endParaRPr lang="en-US"/>
          </a:p>
        </p:txBody>
      </p:sp>
    </p:spTree>
    <p:extLst>
      <p:ext uri="{BB962C8B-B14F-4D97-AF65-F5344CB8AC3E}">
        <p14:creationId xmlns:p14="http://schemas.microsoft.com/office/powerpoint/2010/main" val="4031512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D72A-C36C-440A-AE2F-04291D106178}" type="datetimeFigureOut">
              <a:rPr lang="en-US" smtClean="0"/>
              <a:t>6/23/2024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A71D65-7100-41E6-ADD0-703D2E0F62D7}" type="slidenum">
              <a:rPr lang="en-US" smtClean="0"/>
              <a:t>‹#›</a:t>
            </a:fld>
            <a:endParaRPr lang="en-US"/>
          </a:p>
        </p:txBody>
      </p:sp>
    </p:spTree>
    <p:extLst>
      <p:ext uri="{BB962C8B-B14F-4D97-AF65-F5344CB8AC3E}">
        <p14:creationId xmlns:p14="http://schemas.microsoft.com/office/powerpoint/2010/main" val="411424606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0.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0.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83771"/>
            <a:ext cx="12192000" cy="1306286"/>
          </a:xfrm>
        </p:spPr>
        <p:txBody>
          <a:bodyPr>
            <a:normAutofit/>
          </a:bodyPr>
          <a:lstStyle/>
          <a:p>
            <a:r>
              <a:rPr lang="en-US" dirty="0" smtClean="0"/>
              <a:t>Quantum Mechanics</a:t>
            </a:r>
            <a:endParaRPr lang="en-US" dirty="0"/>
          </a:p>
        </p:txBody>
      </p:sp>
      <p:sp>
        <p:nvSpPr>
          <p:cNvPr id="3" name="Subtitle 2"/>
          <p:cNvSpPr>
            <a:spLocks noGrp="1"/>
          </p:cNvSpPr>
          <p:nvPr>
            <p:ph type="subTitle" idx="1"/>
          </p:nvPr>
        </p:nvSpPr>
        <p:spPr>
          <a:xfrm>
            <a:off x="0" y="2312125"/>
            <a:ext cx="12192000" cy="1058091"/>
          </a:xfrm>
        </p:spPr>
        <p:txBody>
          <a:bodyPr>
            <a:normAutofit/>
          </a:bodyPr>
          <a:lstStyle/>
          <a:p>
            <a:r>
              <a:rPr lang="en-US" sz="4800" dirty="0" smtClean="0"/>
              <a:t>History, Concepts</a:t>
            </a:r>
            <a:r>
              <a:rPr lang="en-US" sz="4800" dirty="0"/>
              <a:t> </a:t>
            </a:r>
            <a:r>
              <a:rPr lang="en-US" sz="4800" dirty="0" smtClean="0"/>
              <a:t>and Experimental Verification</a:t>
            </a:r>
            <a:endParaRPr lang="en-US" sz="4800" dirty="0"/>
          </a:p>
        </p:txBody>
      </p:sp>
      <p:sp>
        <p:nvSpPr>
          <p:cNvPr id="4" name="TextBox 3"/>
          <p:cNvSpPr txBox="1"/>
          <p:nvPr/>
        </p:nvSpPr>
        <p:spPr>
          <a:xfrm>
            <a:off x="0" y="3592284"/>
            <a:ext cx="12192000" cy="1938992"/>
          </a:xfrm>
          <a:prstGeom prst="rect">
            <a:avLst/>
          </a:prstGeom>
          <a:noFill/>
        </p:spPr>
        <p:txBody>
          <a:bodyPr wrap="square" rtlCol="0">
            <a:spAutoFit/>
          </a:bodyPr>
          <a:lstStyle/>
          <a:p>
            <a:pPr algn="ctr"/>
            <a:r>
              <a:rPr lang="en-US" sz="4000" dirty="0" smtClean="0"/>
              <a:t>R. Steven </a:t>
            </a:r>
            <a:r>
              <a:rPr lang="en-US" sz="4000" dirty="0" err="1" smtClean="0"/>
              <a:t>Millward</a:t>
            </a:r>
            <a:endParaRPr lang="en-US" sz="4000" dirty="0" smtClean="0"/>
          </a:p>
          <a:p>
            <a:pPr algn="ctr"/>
            <a:r>
              <a:rPr lang="en-US" sz="4000" dirty="0" smtClean="0"/>
              <a:t>ISU </a:t>
            </a:r>
            <a:r>
              <a:rPr lang="en-US" sz="4000" dirty="0" err="1" smtClean="0"/>
              <a:t>QuarkNet</a:t>
            </a:r>
            <a:r>
              <a:rPr lang="en-US" sz="4000" dirty="0" smtClean="0"/>
              <a:t> Seminar</a:t>
            </a:r>
          </a:p>
          <a:p>
            <a:pPr algn="ctr"/>
            <a:r>
              <a:rPr lang="en-US" sz="4000" dirty="0" smtClean="0"/>
              <a:t>June 24</a:t>
            </a:r>
            <a:r>
              <a:rPr lang="en-US" sz="4000" baseline="30000" dirty="0" smtClean="0"/>
              <a:t>th</a:t>
            </a:r>
            <a:r>
              <a:rPr lang="en-US" sz="4000" dirty="0" smtClean="0"/>
              <a:t>, 2024</a:t>
            </a:r>
            <a:endParaRPr lang="en-US" sz="4000" dirty="0"/>
          </a:p>
        </p:txBody>
      </p:sp>
    </p:spTree>
    <p:extLst>
      <p:ext uri="{BB962C8B-B14F-4D97-AF65-F5344CB8AC3E}">
        <p14:creationId xmlns:p14="http://schemas.microsoft.com/office/powerpoint/2010/main" val="1918690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2693"/>
          </a:xfrm>
        </p:spPr>
        <p:txBody>
          <a:bodyPr/>
          <a:lstStyle/>
          <a:p>
            <a:r>
              <a:rPr lang="en-US" dirty="0" smtClean="0"/>
              <a:t>The Copenhagen Interpretation</a:t>
            </a:r>
            <a:endParaRPr lang="en-US" dirty="0"/>
          </a:p>
        </p:txBody>
      </p:sp>
      <p:sp>
        <p:nvSpPr>
          <p:cNvPr id="3" name="Content Placeholder 2"/>
          <p:cNvSpPr>
            <a:spLocks noGrp="1"/>
          </p:cNvSpPr>
          <p:nvPr>
            <p:ph idx="1"/>
          </p:nvPr>
        </p:nvSpPr>
        <p:spPr>
          <a:xfrm>
            <a:off x="0" y="712694"/>
            <a:ext cx="12192000" cy="6145306"/>
          </a:xfrm>
        </p:spPr>
        <p:txBody>
          <a:bodyPr/>
          <a:lstStyle/>
          <a:p>
            <a:r>
              <a:rPr lang="en-US" dirty="0" smtClean="0"/>
              <a:t>Wave-particle duality, uncertainty, probability, what did it all mean?</a:t>
            </a:r>
          </a:p>
          <a:p>
            <a:r>
              <a:rPr lang="en-US" dirty="0" smtClean="0"/>
              <a:t>Between 1925 and 1927, Bohr, Heisenberg, Born and others came up with different ideas that, today, are meshed together under the title of the Copenhagen interpretation of quantum mechanics.</a:t>
            </a:r>
          </a:p>
          <a:p>
            <a:r>
              <a:rPr lang="en-US" dirty="0" smtClean="0"/>
              <a:t>In a nutshell it states that an elementary particle has no definite properties until those properties are “measured”.</a:t>
            </a:r>
          </a:p>
          <a:p>
            <a:r>
              <a:rPr lang="en-US" dirty="0" smtClean="0"/>
              <a:t>Before measurement the </a:t>
            </a:r>
            <a:r>
              <a:rPr lang="en-US" dirty="0" err="1" smtClean="0"/>
              <a:t>wavefunction</a:t>
            </a:r>
            <a:r>
              <a:rPr lang="en-US" dirty="0" smtClean="0"/>
              <a:t> of the particle exists as a superposition of all possible values of each property, some with a greater probability of being measured than others.</a:t>
            </a:r>
          </a:p>
          <a:p>
            <a:r>
              <a:rPr lang="en-US" dirty="0" smtClean="0"/>
              <a:t>When a particular property is measured, the </a:t>
            </a:r>
            <a:r>
              <a:rPr lang="en-US" dirty="0" err="1" smtClean="0"/>
              <a:t>wavefunction</a:t>
            </a:r>
            <a:r>
              <a:rPr lang="en-US" dirty="0" smtClean="0"/>
              <a:t> “collapses” into 100% certainty of a particular value.</a:t>
            </a:r>
          </a:p>
          <a:p>
            <a:r>
              <a:rPr lang="en-US" dirty="0" smtClean="0"/>
              <a:t>Once the measurement is over and the particle is no longer being “observed”, it’s </a:t>
            </a:r>
            <a:r>
              <a:rPr lang="en-US" dirty="0" err="1" smtClean="0"/>
              <a:t>wavefunction</a:t>
            </a:r>
            <a:r>
              <a:rPr lang="en-US" dirty="0" smtClean="0"/>
              <a:t> starts to spread and it again becomes a superposition of states, only to be definite upon the next measurement.</a:t>
            </a:r>
          </a:p>
          <a:p>
            <a:endParaRPr lang="en-US" dirty="0"/>
          </a:p>
        </p:txBody>
      </p:sp>
      <p:pic>
        <p:nvPicPr>
          <p:cNvPr id="4" name="Picture 3"/>
          <p:cNvPicPr>
            <a:picLocks noChangeAspect="1"/>
          </p:cNvPicPr>
          <p:nvPr/>
        </p:nvPicPr>
        <p:blipFill>
          <a:blip r:embed="rId2"/>
          <a:stretch>
            <a:fillRect/>
          </a:stretch>
        </p:blipFill>
        <p:spPr>
          <a:xfrm>
            <a:off x="8095128" y="1"/>
            <a:ext cx="4096871" cy="3437604"/>
          </a:xfrm>
          <a:prstGeom prst="rect">
            <a:avLst/>
          </a:prstGeom>
        </p:spPr>
      </p:pic>
      <p:pic>
        <p:nvPicPr>
          <p:cNvPr id="5" name="Picture 4"/>
          <p:cNvPicPr>
            <a:picLocks noChangeAspect="1"/>
          </p:cNvPicPr>
          <p:nvPr/>
        </p:nvPicPr>
        <p:blipFill>
          <a:blip r:embed="rId3"/>
          <a:stretch>
            <a:fillRect/>
          </a:stretch>
        </p:blipFill>
        <p:spPr>
          <a:xfrm>
            <a:off x="-1" y="46704"/>
            <a:ext cx="8053935" cy="358400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882" y="1425387"/>
            <a:ext cx="6772836" cy="4195395"/>
          </a:xfrm>
          <a:prstGeom prst="rect">
            <a:avLst/>
          </a:prstGeom>
        </p:spPr>
      </p:pic>
    </p:spTree>
    <p:extLst>
      <p:ext uri="{BB962C8B-B14F-4D97-AF65-F5344CB8AC3E}">
        <p14:creationId xmlns:p14="http://schemas.microsoft.com/office/powerpoint/2010/main" val="227333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2693"/>
          </a:xfrm>
        </p:spPr>
        <p:txBody>
          <a:bodyPr/>
          <a:lstStyle/>
          <a:p>
            <a:r>
              <a:rPr lang="en-US" dirty="0" smtClean="0"/>
              <a:t>Opponents of Copenhagen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618565"/>
                <a:ext cx="12192000" cy="6373905"/>
              </a:xfrm>
            </p:spPr>
            <p:txBody>
              <a:bodyPr>
                <a:normAutofit fontScale="92500" lnSpcReduction="10000"/>
              </a:bodyPr>
              <a:lstStyle/>
              <a:p>
                <a:r>
                  <a:rPr lang="en-US" dirty="0" smtClean="0"/>
                  <a:t>Not everyone agreed with this probabilistic interpretation of quantum theory.</a:t>
                </a:r>
              </a:p>
              <a:p>
                <a:r>
                  <a:rPr lang="en-US" dirty="0" smtClean="0"/>
                  <a:t>The fact that measurement or “observation” brought reality into being disturbed many physicists.</a:t>
                </a:r>
              </a:p>
              <a:p>
                <a:r>
                  <a:rPr lang="en-US" dirty="0" smtClean="0"/>
                  <a:t>Einstein is quoted as saying “God does not throw dice with the universe” as well as “I like to think the Moon is there even when I’m not looking at it” in order to voice his displeasure with </a:t>
                </a:r>
                <a:r>
                  <a:rPr lang="en-US" dirty="0" err="1" smtClean="0"/>
                  <a:t>Born’s</a:t>
                </a:r>
                <a:r>
                  <a:rPr lang="en-US" dirty="0" smtClean="0"/>
                  <a:t> rule and the so-called “measurement problem”.</a:t>
                </a:r>
              </a:p>
              <a:p>
                <a:r>
                  <a:rPr lang="en-US" dirty="0" smtClean="0"/>
                  <a:t>As we saw at the beginning, </a:t>
                </a:r>
                <a:r>
                  <a:rPr lang="en-US" dirty="0" err="1" smtClean="0"/>
                  <a:t>Schr</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𝑜</m:t>
                        </m:r>
                      </m:e>
                    </m:acc>
                  </m:oMath>
                </a14:m>
                <a:r>
                  <a:rPr lang="en-US" dirty="0" smtClean="0"/>
                  <a:t>dinger distanced himself from the ideas of superposition and measurement, even introducing his famous cat in order to note how ludicrous it all was.</a:t>
                </a:r>
              </a:p>
              <a:p>
                <a:r>
                  <a:rPr lang="en-US" dirty="0" smtClean="0"/>
                  <a:t>Eugene Wigner was also not a fan of the collapse of the wave-function and tried to stress the kind of paradoxes that existed by introducing his “friend”.</a:t>
                </a:r>
              </a:p>
              <a:p>
                <a:r>
                  <a:rPr lang="en-US" dirty="0" smtClean="0"/>
                  <a:t>Thus “when” the collapse “happened” was arbitrary.  </a:t>
                </a:r>
              </a:p>
              <a:p>
                <a:r>
                  <a:rPr lang="en-US" dirty="0" smtClean="0"/>
                  <a:t>This allowed people to state that it occurred once a conscious observer acted.</a:t>
                </a:r>
              </a:p>
              <a:p>
                <a:r>
                  <a:rPr lang="en-US" dirty="0" smtClean="0"/>
                  <a:t>Quantum </a:t>
                </a:r>
                <a:r>
                  <a:rPr lang="en-US" dirty="0" err="1" smtClean="0"/>
                  <a:t>decoherence</a:t>
                </a:r>
                <a:r>
                  <a:rPr lang="en-US" dirty="0" smtClean="0"/>
                  <a:t> has replaced this notion of “conscious collapse”.</a:t>
                </a:r>
              </a:p>
              <a:p>
                <a:r>
                  <a:rPr lang="en-US" dirty="0" smtClean="0"/>
                  <a:t>However, the actual process of measurement is still outside the realm of quantum physics since it is not readily describable by a mathematical operator or observable.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618565"/>
                <a:ext cx="12192000" cy="6373905"/>
              </a:xfrm>
              <a:blipFill>
                <a:blip r:embed="rId2"/>
                <a:stretch>
                  <a:fillRect l="-750" t="-1912" r="-200"/>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9103659" y="2816969"/>
            <a:ext cx="3088341" cy="4041031"/>
          </a:xfrm>
          <a:prstGeom prst="rect">
            <a:avLst/>
          </a:prstGeom>
        </p:spPr>
      </p:pic>
      <p:pic>
        <p:nvPicPr>
          <p:cNvPr id="5" name="Picture 4"/>
          <p:cNvPicPr>
            <a:picLocks noChangeAspect="1"/>
          </p:cNvPicPr>
          <p:nvPr/>
        </p:nvPicPr>
        <p:blipFill>
          <a:blip r:embed="rId4"/>
          <a:stretch>
            <a:fillRect/>
          </a:stretch>
        </p:blipFill>
        <p:spPr>
          <a:xfrm>
            <a:off x="4007224" y="3624050"/>
            <a:ext cx="5096435" cy="3233950"/>
          </a:xfrm>
          <a:prstGeom prst="rect">
            <a:avLst/>
          </a:prstGeom>
        </p:spPr>
      </p:pic>
      <p:pic>
        <p:nvPicPr>
          <p:cNvPr id="6" name="Picture 5"/>
          <p:cNvPicPr>
            <a:picLocks noChangeAspect="1"/>
          </p:cNvPicPr>
          <p:nvPr/>
        </p:nvPicPr>
        <p:blipFill>
          <a:blip r:embed="rId5"/>
          <a:stretch>
            <a:fillRect/>
          </a:stretch>
        </p:blipFill>
        <p:spPr>
          <a:xfrm>
            <a:off x="1893665" y="121024"/>
            <a:ext cx="7240740" cy="3789321"/>
          </a:xfrm>
          <a:prstGeom prst="rect">
            <a:avLst/>
          </a:prstGeom>
        </p:spPr>
      </p:pic>
      <p:pic>
        <p:nvPicPr>
          <p:cNvPr id="7" name="Picture 6"/>
          <p:cNvPicPr>
            <a:picLocks noChangeAspect="1"/>
          </p:cNvPicPr>
          <p:nvPr/>
        </p:nvPicPr>
        <p:blipFill>
          <a:blip r:embed="rId6"/>
          <a:stretch>
            <a:fillRect/>
          </a:stretch>
        </p:blipFill>
        <p:spPr>
          <a:xfrm>
            <a:off x="962958" y="1"/>
            <a:ext cx="10063629" cy="5573702"/>
          </a:xfrm>
          <a:prstGeom prst="rect">
            <a:avLst/>
          </a:prstGeom>
        </p:spPr>
      </p:pic>
    </p:spTree>
    <p:extLst>
      <p:ext uri="{BB962C8B-B14F-4D97-AF65-F5344CB8AC3E}">
        <p14:creationId xmlns:p14="http://schemas.microsoft.com/office/powerpoint/2010/main" val="417473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45458"/>
          </a:xfrm>
        </p:spPr>
        <p:txBody>
          <a:bodyPr>
            <a:normAutofit fontScale="90000"/>
          </a:bodyPr>
          <a:lstStyle/>
          <a:p>
            <a:r>
              <a:rPr lang="en-US" dirty="0" smtClean="0"/>
              <a:t>Alternative Interpretations</a:t>
            </a:r>
            <a:endParaRPr lang="en-US" dirty="0"/>
          </a:p>
        </p:txBody>
      </p:sp>
      <p:sp>
        <p:nvSpPr>
          <p:cNvPr id="3" name="Content Placeholder 2"/>
          <p:cNvSpPr>
            <a:spLocks noGrp="1"/>
          </p:cNvSpPr>
          <p:nvPr>
            <p:ph idx="1"/>
          </p:nvPr>
        </p:nvSpPr>
        <p:spPr>
          <a:xfrm>
            <a:off x="0" y="645457"/>
            <a:ext cx="12192000" cy="6468037"/>
          </a:xfrm>
        </p:spPr>
        <p:txBody>
          <a:bodyPr>
            <a:normAutofit lnSpcReduction="10000"/>
          </a:bodyPr>
          <a:lstStyle/>
          <a:p>
            <a:r>
              <a:rPr lang="en-US" dirty="0" smtClean="0"/>
              <a:t>Two other major interpretations of quantum mechanics exist that explain what’s going on without referring to the collapse of the </a:t>
            </a:r>
            <a:r>
              <a:rPr lang="en-US" dirty="0" err="1" smtClean="0"/>
              <a:t>wavefunction</a:t>
            </a:r>
            <a:r>
              <a:rPr lang="en-US" dirty="0" smtClean="0"/>
              <a:t>.</a:t>
            </a:r>
          </a:p>
          <a:p>
            <a:r>
              <a:rPr lang="en-US" dirty="0" smtClean="0"/>
              <a:t>In 1927 de Broglie, and later in 1952 David Bohm, independently came up with the “pilot-wave” interpretation, one containing so-called “hidden variables”.</a:t>
            </a:r>
          </a:p>
          <a:p>
            <a:r>
              <a:rPr lang="en-US" dirty="0" smtClean="0"/>
              <a:t>Thus all particles have waves associated with them which are non-locally connected and, therefore, have definite positions and momenta that are not measureable by experiments.  Thus the measurement problem is exchanged for non-locality.</a:t>
            </a:r>
          </a:p>
          <a:p>
            <a:r>
              <a:rPr lang="en-US" dirty="0" smtClean="0"/>
              <a:t>In 1957, Hugh Everett proposed the “many-worlds” interpretation of quantum mechanics.</a:t>
            </a:r>
          </a:p>
          <a:p>
            <a:r>
              <a:rPr lang="en-US" dirty="0" smtClean="0"/>
              <a:t>In it, the probabilistic interpretation of the </a:t>
            </a:r>
            <a:r>
              <a:rPr lang="en-US" dirty="0" err="1" smtClean="0"/>
              <a:t>wavefunction</a:t>
            </a:r>
            <a:r>
              <a:rPr lang="en-US" dirty="0" smtClean="0"/>
              <a:t> remains, but there is no collapse.</a:t>
            </a:r>
          </a:p>
          <a:p>
            <a:r>
              <a:rPr lang="en-US" dirty="0" smtClean="0"/>
              <a:t>Instead, at each quantum “decision” the universe branches into multiple copies of itself, one for each outcome.  So all possible outcomes become reality, just in different universes! </a:t>
            </a:r>
            <a:endParaRPr lang="en-US" dirty="0"/>
          </a:p>
        </p:txBody>
      </p:sp>
      <p:pic>
        <p:nvPicPr>
          <p:cNvPr id="5" name="Picture 4"/>
          <p:cNvPicPr>
            <a:picLocks noChangeAspect="1"/>
          </p:cNvPicPr>
          <p:nvPr/>
        </p:nvPicPr>
        <p:blipFill>
          <a:blip r:embed="rId2"/>
          <a:stretch>
            <a:fillRect/>
          </a:stretch>
        </p:blipFill>
        <p:spPr>
          <a:xfrm>
            <a:off x="7028328" y="3415552"/>
            <a:ext cx="5163671" cy="3442447"/>
          </a:xfrm>
          <a:prstGeom prst="rect">
            <a:avLst/>
          </a:prstGeom>
        </p:spPr>
      </p:pic>
      <p:pic>
        <p:nvPicPr>
          <p:cNvPr id="6" name="Picture 5"/>
          <p:cNvPicPr>
            <a:picLocks noChangeAspect="1"/>
          </p:cNvPicPr>
          <p:nvPr/>
        </p:nvPicPr>
        <p:blipFill>
          <a:blip r:embed="rId3"/>
          <a:stretch>
            <a:fillRect/>
          </a:stretch>
        </p:blipFill>
        <p:spPr>
          <a:xfrm>
            <a:off x="1760069" y="200865"/>
            <a:ext cx="8918387" cy="5016593"/>
          </a:xfrm>
          <a:prstGeom prst="rect">
            <a:avLst/>
          </a:prstGeom>
        </p:spPr>
      </p:pic>
    </p:spTree>
    <p:extLst>
      <p:ext uri="{BB962C8B-B14F-4D97-AF65-F5344CB8AC3E}">
        <p14:creationId xmlns:p14="http://schemas.microsoft.com/office/powerpoint/2010/main" val="302694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564775"/>
          </a:xfrm>
        </p:spPr>
        <p:txBody>
          <a:bodyPr>
            <a:normAutofit fontScale="90000"/>
          </a:bodyPr>
          <a:lstStyle/>
          <a:p>
            <a:r>
              <a:rPr lang="en-US" dirty="0" smtClean="0"/>
              <a:t>The EPR Paradox</a:t>
            </a:r>
            <a:endParaRPr lang="en-US" dirty="0"/>
          </a:p>
        </p:txBody>
      </p:sp>
      <p:sp>
        <p:nvSpPr>
          <p:cNvPr id="3" name="Content Placeholder 2"/>
          <p:cNvSpPr>
            <a:spLocks noGrp="1"/>
          </p:cNvSpPr>
          <p:nvPr>
            <p:ph idx="1"/>
          </p:nvPr>
        </p:nvSpPr>
        <p:spPr>
          <a:xfrm>
            <a:off x="0" y="457199"/>
            <a:ext cx="12192000" cy="6562165"/>
          </a:xfrm>
        </p:spPr>
        <p:txBody>
          <a:bodyPr>
            <a:normAutofit lnSpcReduction="10000"/>
          </a:bodyPr>
          <a:lstStyle/>
          <a:p>
            <a:r>
              <a:rPr lang="en-US" dirty="0" smtClean="0"/>
              <a:t>In 1935, Einstein, along with his </a:t>
            </a:r>
            <a:r>
              <a:rPr lang="en-US" dirty="0" err="1" smtClean="0"/>
              <a:t>postdoctorate</a:t>
            </a:r>
            <a:r>
              <a:rPr lang="en-US" dirty="0" smtClean="0"/>
              <a:t> researchers </a:t>
            </a:r>
            <a:r>
              <a:rPr lang="en-US" dirty="0" err="1" smtClean="0"/>
              <a:t>Podolsky</a:t>
            </a:r>
            <a:r>
              <a:rPr lang="en-US" dirty="0" smtClean="0"/>
              <a:t> and Rosen, authored a paper that was thought to show, once and for all, that quantum mechanics </a:t>
            </a:r>
            <a:r>
              <a:rPr lang="en-US" dirty="0" smtClean="0"/>
              <a:t>was </a:t>
            </a:r>
            <a:r>
              <a:rPr lang="en-US" dirty="0" smtClean="0"/>
              <a:t>incomplete.</a:t>
            </a:r>
          </a:p>
          <a:p>
            <a:r>
              <a:rPr lang="en-US" dirty="0" smtClean="0"/>
              <a:t>The experiment proposed in the EPR paper is fairly complicated, but Bohm created a variation of it in 1951 that is much simpler to explain.</a:t>
            </a:r>
          </a:p>
          <a:p>
            <a:r>
              <a:rPr lang="en-US" dirty="0" smtClean="0"/>
              <a:t>Suppose an electron-positron pair are created in a singlet state, meaning their spins, when measured in a particular direction, are opposite.</a:t>
            </a:r>
          </a:p>
          <a:p>
            <a:r>
              <a:rPr lang="en-US" dirty="0" smtClean="0"/>
              <a:t>If quantum mechanics is correct, when the pair is created they are both in a superposition of up and down states, a 50% chance of being in either state.</a:t>
            </a:r>
          </a:p>
          <a:p>
            <a:r>
              <a:rPr lang="en-US" dirty="0" smtClean="0"/>
              <a:t>Now let the particles get so far apart from each other that they can’t causally affect each other and measure the spin of one of the particles.</a:t>
            </a:r>
          </a:p>
          <a:p>
            <a:r>
              <a:rPr lang="en-US" dirty="0" smtClean="0"/>
              <a:t>Instantly, you know the spin of the other particle, regardless of how far away it is from the other particle.</a:t>
            </a:r>
          </a:p>
          <a:p>
            <a:r>
              <a:rPr lang="en-US" dirty="0" smtClean="0"/>
              <a:t>Einstein called this “spooky action at a distance” and thought this would show the incompleteness of quantum theory and that each particle had to have a definite spin at the time of their creation.</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1519518" y="1633220"/>
            <a:ext cx="10672482" cy="5224779"/>
          </a:xfrm>
          <a:prstGeom prst="rect">
            <a:avLst/>
          </a:prstGeom>
        </p:spPr>
      </p:pic>
      <p:pic>
        <p:nvPicPr>
          <p:cNvPr id="5" name="Picture 4"/>
          <p:cNvPicPr>
            <a:picLocks noChangeAspect="1"/>
          </p:cNvPicPr>
          <p:nvPr/>
        </p:nvPicPr>
        <p:blipFill>
          <a:blip r:embed="rId3"/>
          <a:stretch>
            <a:fillRect/>
          </a:stretch>
        </p:blipFill>
        <p:spPr>
          <a:xfrm>
            <a:off x="4787152" y="0"/>
            <a:ext cx="7404847" cy="2447955"/>
          </a:xfrm>
          <a:prstGeom prst="rect">
            <a:avLst/>
          </a:prstGeom>
        </p:spPr>
      </p:pic>
    </p:spTree>
    <p:extLst>
      <p:ext uri="{BB962C8B-B14F-4D97-AF65-F5344CB8AC3E}">
        <p14:creationId xmlns:p14="http://schemas.microsoft.com/office/powerpoint/2010/main" val="14542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32011"/>
          </a:xfrm>
        </p:spPr>
        <p:txBody>
          <a:bodyPr>
            <a:normAutofit fontScale="90000"/>
          </a:bodyPr>
          <a:lstStyle/>
          <a:p>
            <a:r>
              <a:rPr lang="en-US" dirty="0" smtClean="0"/>
              <a:t>Entanglement</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0" y="537882"/>
                <a:ext cx="12192000" cy="6320118"/>
              </a:xfrm>
            </p:spPr>
            <p:txBody>
              <a:bodyPr/>
              <a:lstStyle/>
              <a:p>
                <a:r>
                  <a:rPr lang="en-US" dirty="0" smtClean="0"/>
                  <a:t>Shortly after the EPR paper was published, </a:t>
                </a:r>
                <a:r>
                  <a:rPr lang="en-US" dirty="0" err="1" smtClean="0"/>
                  <a:t>Schr</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𝑜</m:t>
                        </m:r>
                      </m:e>
                    </m:acc>
                  </m:oMath>
                </a14:m>
                <a:r>
                  <a:rPr lang="en-US" dirty="0" smtClean="0"/>
                  <a:t>dinger published a paper referring to the particles in the thought experiment as “entangled”.</a:t>
                </a:r>
              </a:p>
              <a:p>
                <a:r>
                  <a:rPr lang="en-US" dirty="0" smtClean="0"/>
                  <a:t>Einstein elevated this “quantum entanglement” as “not </a:t>
                </a:r>
                <a:r>
                  <a:rPr lang="en-US" b="1" i="1" u="sng" dirty="0" smtClean="0"/>
                  <a:t>one</a:t>
                </a:r>
                <a:r>
                  <a:rPr lang="en-US" i="1" dirty="0" smtClean="0"/>
                  <a:t> </a:t>
                </a:r>
                <a:r>
                  <a:rPr lang="en-US" dirty="0" smtClean="0"/>
                  <a:t>but </a:t>
                </a:r>
                <a:r>
                  <a:rPr lang="en-US" b="1" i="1" u="sng" dirty="0" smtClean="0"/>
                  <a:t>the</a:t>
                </a:r>
                <a:r>
                  <a:rPr lang="en-US" dirty="0" smtClean="0"/>
                  <a:t> characteristic trait of quantum mechanics, the one that enforces its entire departure from classical lines of thought</a:t>
                </a:r>
                <a:r>
                  <a:rPr lang="en-US" dirty="0" smtClean="0"/>
                  <a:t>.”</a:t>
                </a:r>
                <a:endParaRPr lang="en-US" dirty="0" smtClean="0"/>
              </a:p>
              <a:p>
                <a:r>
                  <a:rPr lang="en-US" dirty="0" smtClean="0"/>
                  <a:t>Today, quantum entanglement is a foregone conclusion, having been used in a variety of experiments including:</a:t>
                </a:r>
              </a:p>
              <a:p>
                <a:r>
                  <a:rPr lang="en-US" dirty="0" smtClean="0"/>
                  <a:t>Quantum key distribution</a:t>
                </a:r>
              </a:p>
              <a:p>
                <a:r>
                  <a:rPr lang="en-US" dirty="0" smtClean="0"/>
                  <a:t>Quantum teleportation</a:t>
                </a:r>
              </a:p>
              <a:p>
                <a:r>
                  <a:rPr lang="en-US" dirty="0" smtClean="0"/>
                  <a:t>Ultra-precise atomic clocks</a:t>
                </a:r>
              </a:p>
              <a:p>
                <a:r>
                  <a:rPr lang="en-US" dirty="0" smtClean="0"/>
                  <a:t>Quantum computing</a:t>
                </a:r>
              </a:p>
              <a:p>
                <a:r>
                  <a:rPr lang="en-US" dirty="0" smtClean="0"/>
                  <a:t>But how was this counter-intuitive concept shown to be correct and Einstein shown to be incorrect?</a:t>
                </a:r>
              </a:p>
              <a:p>
                <a:endParaRPr lang="en-US" dirty="0" smtClean="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0" y="537882"/>
                <a:ext cx="12192000" cy="6320118"/>
              </a:xfrm>
              <a:blipFill>
                <a:blip r:embed="rId2"/>
                <a:stretch>
                  <a:fillRect l="-900" t="-1543" r="-1400"/>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5151064" y="3235699"/>
            <a:ext cx="6949047" cy="2412066"/>
          </a:xfrm>
          <a:prstGeom prst="rect">
            <a:avLst/>
          </a:prstGeom>
        </p:spPr>
      </p:pic>
      <p:pic>
        <p:nvPicPr>
          <p:cNvPr id="5" name="Picture 4"/>
          <p:cNvPicPr>
            <a:picLocks noChangeAspect="1"/>
          </p:cNvPicPr>
          <p:nvPr/>
        </p:nvPicPr>
        <p:blipFill>
          <a:blip r:embed="rId4"/>
          <a:stretch>
            <a:fillRect/>
          </a:stretch>
        </p:blipFill>
        <p:spPr>
          <a:xfrm>
            <a:off x="5134814" y="3219520"/>
            <a:ext cx="7057186" cy="3528593"/>
          </a:xfrm>
          <a:prstGeom prst="rect">
            <a:avLst/>
          </a:prstGeom>
        </p:spPr>
      </p:pic>
      <p:pic>
        <p:nvPicPr>
          <p:cNvPr id="6" name="Picture 5"/>
          <p:cNvPicPr>
            <a:picLocks noChangeAspect="1"/>
          </p:cNvPicPr>
          <p:nvPr/>
        </p:nvPicPr>
        <p:blipFill>
          <a:blip r:embed="rId5"/>
          <a:stretch>
            <a:fillRect/>
          </a:stretch>
        </p:blipFill>
        <p:spPr>
          <a:xfrm>
            <a:off x="6221506" y="3200996"/>
            <a:ext cx="5322131" cy="3547117"/>
          </a:xfrm>
          <a:prstGeom prst="rect">
            <a:avLst/>
          </a:prstGeom>
        </p:spPr>
      </p:pic>
      <p:pic>
        <p:nvPicPr>
          <p:cNvPr id="7" name="Picture 6"/>
          <p:cNvPicPr>
            <a:picLocks noChangeAspect="1"/>
          </p:cNvPicPr>
          <p:nvPr/>
        </p:nvPicPr>
        <p:blipFill>
          <a:blip r:embed="rId6"/>
          <a:stretch>
            <a:fillRect/>
          </a:stretch>
        </p:blipFill>
        <p:spPr>
          <a:xfrm>
            <a:off x="5134814" y="3109633"/>
            <a:ext cx="6671704" cy="3663601"/>
          </a:xfrm>
          <a:prstGeom prst="rect">
            <a:avLst/>
          </a:prstGeom>
        </p:spPr>
      </p:pic>
    </p:spTree>
    <p:extLst>
      <p:ext uri="{BB962C8B-B14F-4D97-AF65-F5344CB8AC3E}">
        <p14:creationId xmlns:p14="http://schemas.microsoft.com/office/powerpoint/2010/main" val="9927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7"/>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27846"/>
          </a:xfrm>
        </p:spPr>
        <p:txBody>
          <a:bodyPr/>
          <a:lstStyle/>
          <a:p>
            <a:r>
              <a:rPr lang="en-US" dirty="0" smtClean="0"/>
              <a:t>Bell’s Inequality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726140"/>
                <a:ext cx="12192000" cy="7194178"/>
              </a:xfrm>
            </p:spPr>
            <p:txBody>
              <a:bodyPr>
                <a:normAutofit fontScale="62500" lnSpcReduction="20000"/>
              </a:bodyPr>
              <a:lstStyle/>
              <a:p>
                <a:r>
                  <a:rPr lang="en-US" sz="3800" dirty="0" smtClean="0"/>
                  <a:t>Imagine electron-positron pairs are randomly created in a singlet state.</a:t>
                </a:r>
              </a:p>
              <a:p>
                <a:r>
                  <a:rPr lang="en-US" sz="3800" dirty="0" smtClean="0"/>
                  <a:t>Alice receives the electrons and Bob receives the positrons at locations on opposite sides of the Milky Way.    </a:t>
                </a:r>
              </a:p>
              <a:p>
                <a:r>
                  <a:rPr lang="en-US" sz="3800" dirty="0" smtClean="0"/>
                  <a:t>Each observer is free to pick the </a:t>
                </a:r>
                <a14:m>
                  <m:oMath xmlns:m="http://schemas.openxmlformats.org/officeDocument/2006/math">
                    <m:r>
                      <a:rPr lang="en-US" sz="3800" b="0" i="1" smtClean="0">
                        <a:latin typeface="Cambria Math" panose="02040503050406030204" pitchFamily="18" charset="0"/>
                      </a:rPr>
                      <m:t>𝑥</m:t>
                    </m:r>
                  </m:oMath>
                </a14:m>
                <a:r>
                  <a:rPr lang="en-US" sz="3800" dirty="0" smtClean="0"/>
                  <a:t>, </a:t>
                </a:r>
                <a14:m>
                  <m:oMath xmlns:m="http://schemas.openxmlformats.org/officeDocument/2006/math">
                    <m:r>
                      <a:rPr lang="en-US" sz="3800" b="0" i="1" smtClean="0">
                        <a:latin typeface="Cambria Math" panose="02040503050406030204" pitchFamily="18" charset="0"/>
                      </a:rPr>
                      <m:t>𝑦</m:t>
                    </m:r>
                  </m:oMath>
                </a14:m>
                <a:r>
                  <a:rPr lang="en-US" sz="3800" dirty="0" smtClean="0"/>
                  <a:t> or </a:t>
                </a:r>
                <a14:m>
                  <m:oMath xmlns:m="http://schemas.openxmlformats.org/officeDocument/2006/math">
                    <m:r>
                      <a:rPr lang="en-US" sz="3800" b="0" i="1" smtClean="0">
                        <a:latin typeface="Cambria Math" panose="02040503050406030204" pitchFamily="18" charset="0"/>
                      </a:rPr>
                      <m:t>𝑧</m:t>
                    </m:r>
                  </m:oMath>
                </a14:m>
                <a:r>
                  <a:rPr lang="en-US" sz="3800" dirty="0" smtClean="0"/>
                  <a:t> direction to measure the spin of their particle.  They each decide to do so randomly.</a:t>
                </a:r>
              </a:p>
              <a:p>
                <a:r>
                  <a:rPr lang="en-US" sz="3800" dirty="0" smtClean="0"/>
                  <a:t>If the spins in all three directions are imprinted at the moment of creation, then there are eight possible configurations of the two particles.</a:t>
                </a:r>
              </a:p>
              <a:p>
                <a:r>
                  <a:rPr lang="en-US" sz="3800" dirty="0" smtClean="0"/>
                  <a:t>The probabilities of three different experimental results are given below.</a:t>
                </a:r>
              </a:p>
              <a:p>
                <a:pPr marL="0" indent="0">
                  <a:buNone/>
                </a:pPr>
                <a14:m>
                  <m:oMath xmlns:m="http://schemas.openxmlformats.org/officeDocument/2006/math">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sSub>
                          <m:sSubPr>
                            <m:ctrlPr>
                              <a:rPr lang="en-US" sz="3800" b="0" i="1" smtClean="0">
                                <a:latin typeface="Cambria Math" panose="02040503050406030204" pitchFamily="18" charset="0"/>
                              </a:rPr>
                            </m:ctrlPr>
                          </m:sSubPr>
                          <m:e>
                            <m:r>
                              <a:rPr lang="en-US" sz="3800" b="0" i="1" smtClean="0">
                                <a:latin typeface="Cambria Math" panose="02040503050406030204" pitchFamily="18" charset="0"/>
                              </a:rPr>
                              <m:t>𝑒</m:t>
                            </m:r>
                          </m:e>
                          <m:sub>
                            <m:r>
                              <a:rPr lang="en-US" sz="3800" b="0" i="1" smtClean="0">
                                <a:latin typeface="Cambria Math" panose="02040503050406030204" pitchFamily="18" charset="0"/>
                              </a:rPr>
                              <m:t>𝑥</m:t>
                            </m:r>
                          </m:sub>
                        </m:sSub>
                        <m:r>
                          <a:rPr lang="en-US" sz="3800" b="0" i="1" smtClean="0">
                            <a:latin typeface="Cambria Math" panose="02040503050406030204" pitchFamily="18" charset="0"/>
                          </a:rPr>
                          <m:t> +, </m:t>
                        </m:r>
                        <m:sSub>
                          <m:sSubPr>
                            <m:ctrlPr>
                              <a:rPr lang="en-US" sz="3800" b="0" i="1" smtClean="0">
                                <a:latin typeface="Cambria Math" panose="02040503050406030204" pitchFamily="18" charset="0"/>
                              </a:rPr>
                            </m:ctrlPr>
                          </m:sSubPr>
                          <m:e>
                            <m:r>
                              <a:rPr lang="en-US" sz="3800" b="0" i="1" smtClean="0">
                                <a:latin typeface="Cambria Math" panose="02040503050406030204" pitchFamily="18" charset="0"/>
                              </a:rPr>
                              <m:t>𝑝</m:t>
                            </m:r>
                          </m:e>
                          <m:sub>
                            <m:r>
                              <a:rPr lang="en-US" sz="3800" b="0" i="1" smtClean="0">
                                <a:latin typeface="Cambria Math" panose="02040503050406030204" pitchFamily="18" charset="0"/>
                              </a:rPr>
                              <m:t>𝑦</m:t>
                            </m:r>
                          </m:sub>
                        </m:sSub>
                        <m:r>
                          <a:rPr lang="en-US" sz="3800" b="0" i="1" smtClean="0">
                            <a:latin typeface="Cambria Math" panose="02040503050406030204" pitchFamily="18" charset="0"/>
                          </a:rPr>
                          <m:t>+</m:t>
                        </m:r>
                      </m:e>
                    </m:d>
                    <m:r>
                      <a:rPr lang="en-US" sz="3800" b="0" i="1" smtClean="0">
                        <a:latin typeface="Cambria Math" panose="02040503050406030204" pitchFamily="18" charset="0"/>
                      </a:rPr>
                      <m:t>=</m:t>
                    </m:r>
                    <m:f>
                      <m:fPr>
                        <m:ctrlPr>
                          <a:rPr lang="en-US" sz="3800" b="0" i="1" smtClean="0">
                            <a:latin typeface="Cambria Math" panose="02040503050406030204" pitchFamily="18" charset="0"/>
                          </a:rPr>
                        </m:ctrlPr>
                      </m:fPr>
                      <m:num>
                        <m:sSub>
                          <m:sSubPr>
                            <m:ctrlPr>
                              <a:rPr lang="en-US" sz="3800" b="0" i="1" smtClean="0">
                                <a:latin typeface="Cambria Math" panose="02040503050406030204" pitchFamily="18" charset="0"/>
                              </a:rPr>
                            </m:ctrlPr>
                          </m:sSubPr>
                          <m:e>
                            <m:r>
                              <a:rPr lang="en-US" sz="3800" b="0" i="1" smtClean="0">
                                <a:latin typeface="Cambria Math" panose="02040503050406030204" pitchFamily="18" charset="0"/>
                              </a:rPr>
                              <m:t>𝑁</m:t>
                            </m:r>
                          </m:e>
                          <m:sub>
                            <m:r>
                              <a:rPr lang="en-US" sz="3800" b="0" i="1" smtClean="0">
                                <a:latin typeface="Cambria Math" panose="02040503050406030204" pitchFamily="18" charset="0"/>
                              </a:rPr>
                              <m:t>3</m:t>
                            </m:r>
                          </m:sub>
                        </m:sSub>
                        <m:r>
                          <a:rPr lang="en-US" sz="3800" b="0" i="1" smtClean="0">
                            <a:latin typeface="Cambria Math" panose="02040503050406030204" pitchFamily="18" charset="0"/>
                          </a:rPr>
                          <m:t>+</m:t>
                        </m:r>
                        <m:sSub>
                          <m:sSubPr>
                            <m:ctrlPr>
                              <a:rPr lang="en-US" sz="3800" b="0" i="1" smtClean="0">
                                <a:latin typeface="Cambria Math" panose="02040503050406030204" pitchFamily="18" charset="0"/>
                              </a:rPr>
                            </m:ctrlPr>
                          </m:sSubPr>
                          <m:e>
                            <m:r>
                              <a:rPr lang="en-US" sz="3800" b="0" i="1" smtClean="0">
                                <a:latin typeface="Cambria Math" panose="02040503050406030204" pitchFamily="18" charset="0"/>
                              </a:rPr>
                              <m:t>𝑁</m:t>
                            </m:r>
                          </m:e>
                          <m:sub>
                            <m:r>
                              <a:rPr lang="en-US" sz="3800" b="0" i="1" smtClean="0">
                                <a:latin typeface="Cambria Math" panose="02040503050406030204" pitchFamily="18" charset="0"/>
                              </a:rPr>
                              <m:t>4</m:t>
                            </m:r>
                          </m:sub>
                        </m:sSub>
                      </m:num>
                      <m:den>
                        <m:r>
                          <a:rPr lang="en-US" sz="3800" b="0" i="1" smtClean="0">
                            <a:latin typeface="Cambria Math" panose="02040503050406030204" pitchFamily="18" charset="0"/>
                          </a:rPr>
                          <m:t>𝑁</m:t>
                        </m:r>
                      </m:den>
                    </m:f>
                  </m:oMath>
                </a14:m>
                <a:r>
                  <a:rPr lang="en-US" sz="3800" dirty="0" smtClean="0"/>
                  <a:t>;        </a:t>
                </a:r>
                <a14:m>
                  <m:oMath xmlns:m="http://schemas.openxmlformats.org/officeDocument/2006/math">
                    <m:r>
                      <a:rPr lang="en-US" sz="3800" i="1">
                        <a:latin typeface="Cambria Math" panose="02040503050406030204" pitchFamily="18" charset="0"/>
                      </a:rPr>
                      <m:t>𝑃</m:t>
                    </m:r>
                    <m:d>
                      <m:dPr>
                        <m:ctrlPr>
                          <a:rPr lang="en-US" sz="3800" i="1">
                            <a:latin typeface="Cambria Math" panose="02040503050406030204" pitchFamily="18" charset="0"/>
                          </a:rPr>
                        </m:ctrlPr>
                      </m:dPr>
                      <m:e>
                        <m:sSub>
                          <m:sSubPr>
                            <m:ctrlPr>
                              <a:rPr lang="en-US" sz="3800" i="1">
                                <a:latin typeface="Cambria Math" panose="02040503050406030204" pitchFamily="18" charset="0"/>
                              </a:rPr>
                            </m:ctrlPr>
                          </m:sSubPr>
                          <m:e>
                            <m:r>
                              <a:rPr lang="en-US" sz="3800" i="1">
                                <a:latin typeface="Cambria Math" panose="02040503050406030204" pitchFamily="18" charset="0"/>
                              </a:rPr>
                              <m:t>𝑒</m:t>
                            </m:r>
                          </m:e>
                          <m:sub>
                            <m:r>
                              <a:rPr lang="en-US" sz="3800" i="1">
                                <a:latin typeface="Cambria Math" panose="02040503050406030204" pitchFamily="18" charset="0"/>
                              </a:rPr>
                              <m:t>𝑥</m:t>
                            </m:r>
                          </m:sub>
                        </m:sSub>
                        <m:r>
                          <a:rPr lang="en-US" sz="3800" i="1">
                            <a:latin typeface="Cambria Math" panose="02040503050406030204" pitchFamily="18" charset="0"/>
                          </a:rPr>
                          <m:t> +, </m:t>
                        </m:r>
                        <m:sSub>
                          <m:sSubPr>
                            <m:ctrlPr>
                              <a:rPr lang="en-US" sz="3800" i="1">
                                <a:latin typeface="Cambria Math" panose="02040503050406030204" pitchFamily="18" charset="0"/>
                              </a:rPr>
                            </m:ctrlPr>
                          </m:sSubPr>
                          <m:e>
                            <m:r>
                              <a:rPr lang="en-US" sz="3800" i="1">
                                <a:latin typeface="Cambria Math" panose="02040503050406030204" pitchFamily="18" charset="0"/>
                              </a:rPr>
                              <m:t>𝑝</m:t>
                            </m:r>
                          </m:e>
                          <m:sub>
                            <m:r>
                              <a:rPr lang="en-US" sz="3800" i="1">
                                <a:latin typeface="Cambria Math" panose="02040503050406030204" pitchFamily="18" charset="0"/>
                              </a:rPr>
                              <m:t>𝑧</m:t>
                            </m:r>
                          </m:sub>
                        </m:sSub>
                        <m:r>
                          <a:rPr lang="en-US" sz="3800" i="1">
                            <a:latin typeface="Cambria Math" panose="02040503050406030204" pitchFamily="18" charset="0"/>
                          </a:rPr>
                          <m:t>+</m:t>
                        </m:r>
                      </m:e>
                    </m:d>
                    <m:r>
                      <a:rPr lang="en-US" sz="3800" i="1">
                        <a:latin typeface="Cambria Math" panose="02040503050406030204" pitchFamily="18" charset="0"/>
                      </a:rPr>
                      <m:t>=</m:t>
                    </m:r>
                    <m:f>
                      <m:fPr>
                        <m:ctrlPr>
                          <a:rPr lang="en-US" sz="3800" i="1">
                            <a:latin typeface="Cambria Math" panose="02040503050406030204" pitchFamily="18" charset="0"/>
                          </a:rPr>
                        </m:ctrlPr>
                      </m:fPr>
                      <m:num>
                        <m:sSub>
                          <m:sSubPr>
                            <m:ctrlPr>
                              <a:rPr lang="en-US" sz="3800" i="1">
                                <a:latin typeface="Cambria Math" panose="02040503050406030204" pitchFamily="18" charset="0"/>
                              </a:rPr>
                            </m:ctrlPr>
                          </m:sSubPr>
                          <m:e>
                            <m:r>
                              <a:rPr lang="en-US" sz="3800" i="1">
                                <a:latin typeface="Cambria Math" panose="02040503050406030204" pitchFamily="18" charset="0"/>
                              </a:rPr>
                              <m:t>𝑁</m:t>
                            </m:r>
                          </m:e>
                          <m:sub>
                            <m:r>
                              <a:rPr lang="en-US" sz="3800" i="1">
                                <a:latin typeface="Cambria Math" panose="02040503050406030204" pitchFamily="18" charset="0"/>
                              </a:rPr>
                              <m:t>2</m:t>
                            </m:r>
                          </m:sub>
                        </m:sSub>
                        <m:r>
                          <a:rPr lang="en-US" sz="3800" i="1">
                            <a:latin typeface="Cambria Math" panose="02040503050406030204" pitchFamily="18" charset="0"/>
                          </a:rPr>
                          <m:t>+</m:t>
                        </m:r>
                        <m:sSub>
                          <m:sSubPr>
                            <m:ctrlPr>
                              <a:rPr lang="en-US" sz="3800" i="1">
                                <a:latin typeface="Cambria Math" panose="02040503050406030204" pitchFamily="18" charset="0"/>
                              </a:rPr>
                            </m:ctrlPr>
                          </m:sSubPr>
                          <m:e>
                            <m:r>
                              <a:rPr lang="en-US" sz="3800" i="1">
                                <a:latin typeface="Cambria Math" panose="02040503050406030204" pitchFamily="18" charset="0"/>
                              </a:rPr>
                              <m:t>𝑁</m:t>
                            </m:r>
                          </m:e>
                          <m:sub>
                            <m:r>
                              <a:rPr lang="en-US" sz="3800" i="1">
                                <a:latin typeface="Cambria Math" panose="02040503050406030204" pitchFamily="18" charset="0"/>
                              </a:rPr>
                              <m:t>4</m:t>
                            </m:r>
                          </m:sub>
                        </m:sSub>
                      </m:num>
                      <m:den>
                        <m:r>
                          <a:rPr lang="en-US" sz="3800" i="1">
                            <a:latin typeface="Cambria Math" panose="02040503050406030204" pitchFamily="18" charset="0"/>
                          </a:rPr>
                          <m:t>𝑁</m:t>
                        </m:r>
                      </m:den>
                    </m:f>
                  </m:oMath>
                </a14:m>
                <a:r>
                  <a:rPr lang="en-US" sz="3800" dirty="0" smtClean="0"/>
                  <a:t>;        </a:t>
                </a:r>
                <a14:m>
                  <m:oMath xmlns:m="http://schemas.openxmlformats.org/officeDocument/2006/math">
                    <m:r>
                      <a:rPr lang="en-US" sz="3800" i="1">
                        <a:latin typeface="Cambria Math" panose="02040503050406030204" pitchFamily="18" charset="0"/>
                      </a:rPr>
                      <m:t>𝑃</m:t>
                    </m:r>
                    <m:d>
                      <m:dPr>
                        <m:ctrlPr>
                          <a:rPr lang="en-US" sz="3800" i="1">
                            <a:latin typeface="Cambria Math" panose="02040503050406030204" pitchFamily="18" charset="0"/>
                          </a:rPr>
                        </m:ctrlPr>
                      </m:dPr>
                      <m:e>
                        <m:sSub>
                          <m:sSubPr>
                            <m:ctrlPr>
                              <a:rPr lang="en-US" sz="3800" i="1">
                                <a:latin typeface="Cambria Math" panose="02040503050406030204" pitchFamily="18" charset="0"/>
                              </a:rPr>
                            </m:ctrlPr>
                          </m:sSubPr>
                          <m:e>
                            <m:r>
                              <a:rPr lang="en-US" sz="3800" i="1">
                                <a:latin typeface="Cambria Math" panose="02040503050406030204" pitchFamily="18" charset="0"/>
                              </a:rPr>
                              <m:t>𝑒</m:t>
                            </m:r>
                          </m:e>
                          <m:sub>
                            <m:r>
                              <a:rPr lang="en-US" sz="3800" b="0" i="1" smtClean="0">
                                <a:latin typeface="Cambria Math" panose="02040503050406030204" pitchFamily="18" charset="0"/>
                              </a:rPr>
                              <m:t>𝑧</m:t>
                            </m:r>
                          </m:sub>
                        </m:sSub>
                        <m:r>
                          <a:rPr lang="en-US" sz="3800" i="1">
                            <a:latin typeface="Cambria Math" panose="02040503050406030204" pitchFamily="18" charset="0"/>
                          </a:rPr>
                          <m:t> +, </m:t>
                        </m:r>
                        <m:sSub>
                          <m:sSubPr>
                            <m:ctrlPr>
                              <a:rPr lang="en-US" sz="3800" i="1">
                                <a:latin typeface="Cambria Math" panose="02040503050406030204" pitchFamily="18" charset="0"/>
                              </a:rPr>
                            </m:ctrlPr>
                          </m:sSubPr>
                          <m:e>
                            <m:r>
                              <a:rPr lang="en-US" sz="3800" i="1">
                                <a:latin typeface="Cambria Math" panose="02040503050406030204" pitchFamily="18" charset="0"/>
                              </a:rPr>
                              <m:t>𝑝</m:t>
                            </m:r>
                          </m:e>
                          <m:sub>
                            <m:r>
                              <a:rPr lang="en-US" sz="3800" b="0" i="1" smtClean="0">
                                <a:latin typeface="Cambria Math" panose="02040503050406030204" pitchFamily="18" charset="0"/>
                              </a:rPr>
                              <m:t>𝑦</m:t>
                            </m:r>
                          </m:sub>
                        </m:sSub>
                        <m:r>
                          <a:rPr lang="en-US" sz="3800" i="1">
                            <a:latin typeface="Cambria Math" panose="02040503050406030204" pitchFamily="18" charset="0"/>
                          </a:rPr>
                          <m:t>+</m:t>
                        </m:r>
                      </m:e>
                    </m:d>
                    <m:r>
                      <a:rPr lang="en-US" sz="3800" i="1">
                        <a:latin typeface="Cambria Math" panose="02040503050406030204" pitchFamily="18" charset="0"/>
                      </a:rPr>
                      <m:t>=</m:t>
                    </m:r>
                    <m:f>
                      <m:fPr>
                        <m:ctrlPr>
                          <a:rPr lang="en-US" sz="3800" i="1">
                            <a:latin typeface="Cambria Math" panose="02040503050406030204" pitchFamily="18" charset="0"/>
                          </a:rPr>
                        </m:ctrlPr>
                      </m:fPr>
                      <m:num>
                        <m:sSub>
                          <m:sSubPr>
                            <m:ctrlPr>
                              <a:rPr lang="en-US" sz="3800" i="1">
                                <a:latin typeface="Cambria Math" panose="02040503050406030204" pitchFamily="18" charset="0"/>
                              </a:rPr>
                            </m:ctrlPr>
                          </m:sSubPr>
                          <m:e>
                            <m:r>
                              <a:rPr lang="en-US" sz="3800" i="1">
                                <a:latin typeface="Cambria Math" panose="02040503050406030204" pitchFamily="18" charset="0"/>
                              </a:rPr>
                              <m:t>𝑁</m:t>
                            </m:r>
                          </m:e>
                          <m:sub>
                            <m:r>
                              <a:rPr lang="en-US" sz="3800" b="0" i="1" smtClean="0">
                                <a:latin typeface="Cambria Math" panose="02040503050406030204" pitchFamily="18" charset="0"/>
                              </a:rPr>
                              <m:t>3</m:t>
                            </m:r>
                          </m:sub>
                        </m:sSub>
                        <m:r>
                          <a:rPr lang="en-US" sz="3800" i="1">
                            <a:latin typeface="Cambria Math" panose="02040503050406030204" pitchFamily="18" charset="0"/>
                          </a:rPr>
                          <m:t>+</m:t>
                        </m:r>
                        <m:sSub>
                          <m:sSubPr>
                            <m:ctrlPr>
                              <a:rPr lang="en-US" sz="3800" i="1">
                                <a:latin typeface="Cambria Math" panose="02040503050406030204" pitchFamily="18" charset="0"/>
                              </a:rPr>
                            </m:ctrlPr>
                          </m:sSubPr>
                          <m:e>
                            <m:r>
                              <a:rPr lang="en-US" sz="3800" i="1">
                                <a:latin typeface="Cambria Math" panose="02040503050406030204" pitchFamily="18" charset="0"/>
                              </a:rPr>
                              <m:t>𝑁</m:t>
                            </m:r>
                          </m:e>
                          <m:sub>
                            <m:r>
                              <a:rPr lang="en-US" sz="3800" b="0" i="1" smtClean="0">
                                <a:latin typeface="Cambria Math" panose="02040503050406030204" pitchFamily="18" charset="0"/>
                              </a:rPr>
                              <m:t>7</m:t>
                            </m:r>
                          </m:sub>
                        </m:sSub>
                      </m:num>
                      <m:den>
                        <m:r>
                          <a:rPr lang="en-US" sz="3800" i="1">
                            <a:latin typeface="Cambria Math" panose="02040503050406030204" pitchFamily="18" charset="0"/>
                          </a:rPr>
                          <m:t>𝑁</m:t>
                        </m:r>
                      </m:den>
                    </m:f>
                  </m:oMath>
                </a14:m>
                <a:endParaRPr lang="en-US" sz="3800" dirty="0" smtClean="0"/>
              </a:p>
              <a:p>
                <a:r>
                  <a:rPr lang="en-US" sz="3800" dirty="0" smtClean="0"/>
                  <a:t>From the right-hand side of these equalities, it is obvious that</a:t>
                </a:r>
              </a:p>
              <a:p>
                <a:pPr marL="0" indent="0">
                  <a:buNone/>
                </a:pPr>
                <a14:m>
                  <m:oMathPara xmlns:m="http://schemas.openxmlformats.org/officeDocument/2006/math">
                    <m:oMathParaPr>
                      <m:jc m:val="centerGroup"/>
                    </m:oMathParaPr>
                    <m:oMath xmlns:m="http://schemas.openxmlformats.org/officeDocument/2006/math">
                      <m:r>
                        <a:rPr lang="en-US" sz="3800" i="1">
                          <a:latin typeface="Cambria Math" panose="02040503050406030204" pitchFamily="18" charset="0"/>
                        </a:rPr>
                        <m:t>𝑃</m:t>
                      </m:r>
                      <m:d>
                        <m:dPr>
                          <m:ctrlPr>
                            <a:rPr lang="en-US" sz="3800" i="1">
                              <a:latin typeface="Cambria Math" panose="02040503050406030204" pitchFamily="18" charset="0"/>
                            </a:rPr>
                          </m:ctrlPr>
                        </m:dPr>
                        <m:e>
                          <m:sSub>
                            <m:sSubPr>
                              <m:ctrlPr>
                                <a:rPr lang="en-US" sz="3800" i="1">
                                  <a:latin typeface="Cambria Math" panose="02040503050406030204" pitchFamily="18" charset="0"/>
                                </a:rPr>
                              </m:ctrlPr>
                            </m:sSubPr>
                            <m:e>
                              <m:r>
                                <a:rPr lang="en-US" sz="3800" i="1">
                                  <a:latin typeface="Cambria Math" panose="02040503050406030204" pitchFamily="18" charset="0"/>
                                </a:rPr>
                                <m:t>𝑒</m:t>
                              </m:r>
                            </m:e>
                            <m:sub>
                              <m:r>
                                <a:rPr lang="en-US" sz="3800" i="1">
                                  <a:latin typeface="Cambria Math" panose="02040503050406030204" pitchFamily="18" charset="0"/>
                                </a:rPr>
                                <m:t>𝑥</m:t>
                              </m:r>
                            </m:sub>
                          </m:sSub>
                          <m:r>
                            <a:rPr lang="en-US" sz="3800" i="1">
                              <a:latin typeface="Cambria Math" panose="02040503050406030204" pitchFamily="18" charset="0"/>
                            </a:rPr>
                            <m:t> +, </m:t>
                          </m:r>
                          <m:sSub>
                            <m:sSubPr>
                              <m:ctrlPr>
                                <a:rPr lang="en-US" sz="3800" i="1">
                                  <a:latin typeface="Cambria Math" panose="02040503050406030204" pitchFamily="18" charset="0"/>
                                </a:rPr>
                              </m:ctrlPr>
                            </m:sSubPr>
                            <m:e>
                              <m:r>
                                <a:rPr lang="en-US" sz="3800" i="1">
                                  <a:latin typeface="Cambria Math" panose="02040503050406030204" pitchFamily="18" charset="0"/>
                                </a:rPr>
                                <m:t>𝑝</m:t>
                              </m:r>
                            </m:e>
                            <m:sub>
                              <m:r>
                                <a:rPr lang="en-US" sz="3800" i="1">
                                  <a:latin typeface="Cambria Math" panose="02040503050406030204" pitchFamily="18" charset="0"/>
                                </a:rPr>
                                <m:t>𝑦</m:t>
                              </m:r>
                            </m:sub>
                          </m:sSub>
                          <m:r>
                            <a:rPr lang="en-US" sz="3800" i="1">
                              <a:latin typeface="Cambria Math" panose="02040503050406030204" pitchFamily="18" charset="0"/>
                            </a:rPr>
                            <m:t>+</m:t>
                          </m:r>
                        </m:e>
                      </m:d>
                      <m:r>
                        <a:rPr lang="en-US" sz="3800" i="1" smtClean="0">
                          <a:latin typeface="Cambria Math" panose="02040503050406030204" pitchFamily="18" charset="0"/>
                          <a:ea typeface="Cambria Math" panose="02040503050406030204" pitchFamily="18" charset="0"/>
                        </a:rPr>
                        <m:t>≤</m:t>
                      </m:r>
                      <m:r>
                        <a:rPr lang="en-US" sz="3800" i="1">
                          <a:latin typeface="Cambria Math" panose="02040503050406030204" pitchFamily="18" charset="0"/>
                        </a:rPr>
                        <m:t>𝑃</m:t>
                      </m:r>
                      <m:d>
                        <m:dPr>
                          <m:ctrlPr>
                            <a:rPr lang="en-US" sz="3800" i="1" smtClean="0">
                              <a:latin typeface="Cambria Math" panose="02040503050406030204" pitchFamily="18" charset="0"/>
                            </a:rPr>
                          </m:ctrlPr>
                        </m:dPr>
                        <m:e>
                          <m:sSub>
                            <m:sSubPr>
                              <m:ctrlPr>
                                <a:rPr lang="en-US" sz="3800" i="1">
                                  <a:latin typeface="Cambria Math" panose="02040503050406030204" pitchFamily="18" charset="0"/>
                                </a:rPr>
                              </m:ctrlPr>
                            </m:sSubPr>
                            <m:e>
                              <m:r>
                                <a:rPr lang="en-US" sz="3800" i="1">
                                  <a:latin typeface="Cambria Math" panose="02040503050406030204" pitchFamily="18" charset="0"/>
                                </a:rPr>
                                <m:t>𝑒</m:t>
                              </m:r>
                            </m:e>
                            <m:sub>
                              <m:r>
                                <a:rPr lang="en-US" sz="3800" i="1">
                                  <a:latin typeface="Cambria Math" panose="02040503050406030204" pitchFamily="18" charset="0"/>
                                </a:rPr>
                                <m:t>𝑥</m:t>
                              </m:r>
                            </m:sub>
                          </m:sSub>
                          <m:r>
                            <a:rPr lang="en-US" sz="3800" i="1">
                              <a:latin typeface="Cambria Math" panose="02040503050406030204" pitchFamily="18" charset="0"/>
                            </a:rPr>
                            <m:t> +, </m:t>
                          </m:r>
                          <m:sSub>
                            <m:sSubPr>
                              <m:ctrlPr>
                                <a:rPr lang="en-US" sz="3800" i="1">
                                  <a:latin typeface="Cambria Math" panose="02040503050406030204" pitchFamily="18" charset="0"/>
                                </a:rPr>
                              </m:ctrlPr>
                            </m:sSubPr>
                            <m:e>
                              <m:r>
                                <a:rPr lang="en-US" sz="3800" i="1">
                                  <a:latin typeface="Cambria Math" panose="02040503050406030204" pitchFamily="18" charset="0"/>
                                </a:rPr>
                                <m:t>𝑝</m:t>
                              </m:r>
                            </m:e>
                            <m:sub>
                              <m:r>
                                <a:rPr lang="en-US" sz="3800" i="1">
                                  <a:latin typeface="Cambria Math" panose="02040503050406030204" pitchFamily="18" charset="0"/>
                                </a:rPr>
                                <m:t>𝑧</m:t>
                              </m:r>
                            </m:sub>
                          </m:sSub>
                          <m:r>
                            <a:rPr lang="en-US" sz="3800" i="1">
                              <a:latin typeface="Cambria Math" panose="02040503050406030204" pitchFamily="18" charset="0"/>
                            </a:rPr>
                            <m:t>+</m:t>
                          </m:r>
                        </m:e>
                      </m:d>
                      <m:r>
                        <a:rPr lang="en-US" sz="3800" b="0" i="1" smtClean="0">
                          <a:latin typeface="Cambria Math" panose="02040503050406030204" pitchFamily="18" charset="0"/>
                        </a:rPr>
                        <m:t>+</m:t>
                      </m:r>
                      <m:r>
                        <a:rPr lang="en-US" sz="3800" i="1">
                          <a:latin typeface="Cambria Math" panose="02040503050406030204" pitchFamily="18" charset="0"/>
                        </a:rPr>
                        <m:t>𝑃</m:t>
                      </m:r>
                      <m:d>
                        <m:dPr>
                          <m:ctrlPr>
                            <a:rPr lang="en-US" sz="3800" i="1">
                              <a:latin typeface="Cambria Math" panose="02040503050406030204" pitchFamily="18" charset="0"/>
                            </a:rPr>
                          </m:ctrlPr>
                        </m:dPr>
                        <m:e>
                          <m:sSub>
                            <m:sSubPr>
                              <m:ctrlPr>
                                <a:rPr lang="en-US" sz="3800" i="1">
                                  <a:latin typeface="Cambria Math" panose="02040503050406030204" pitchFamily="18" charset="0"/>
                                </a:rPr>
                              </m:ctrlPr>
                            </m:sSubPr>
                            <m:e>
                              <m:r>
                                <a:rPr lang="en-US" sz="3800" i="1">
                                  <a:latin typeface="Cambria Math" panose="02040503050406030204" pitchFamily="18" charset="0"/>
                                </a:rPr>
                                <m:t>𝑒</m:t>
                              </m:r>
                            </m:e>
                            <m:sub>
                              <m:r>
                                <a:rPr lang="en-US" sz="3800" i="1">
                                  <a:latin typeface="Cambria Math" panose="02040503050406030204" pitchFamily="18" charset="0"/>
                                </a:rPr>
                                <m:t>𝑧</m:t>
                              </m:r>
                            </m:sub>
                          </m:sSub>
                          <m:r>
                            <a:rPr lang="en-US" sz="3800" i="1">
                              <a:latin typeface="Cambria Math" panose="02040503050406030204" pitchFamily="18" charset="0"/>
                            </a:rPr>
                            <m:t> +, </m:t>
                          </m:r>
                          <m:sSub>
                            <m:sSubPr>
                              <m:ctrlPr>
                                <a:rPr lang="en-US" sz="3800" i="1">
                                  <a:latin typeface="Cambria Math" panose="02040503050406030204" pitchFamily="18" charset="0"/>
                                </a:rPr>
                              </m:ctrlPr>
                            </m:sSubPr>
                            <m:e>
                              <m:r>
                                <a:rPr lang="en-US" sz="3800" i="1">
                                  <a:latin typeface="Cambria Math" panose="02040503050406030204" pitchFamily="18" charset="0"/>
                                </a:rPr>
                                <m:t>𝑝</m:t>
                              </m:r>
                            </m:e>
                            <m:sub>
                              <m:r>
                                <a:rPr lang="en-US" sz="3800" i="1">
                                  <a:latin typeface="Cambria Math" panose="02040503050406030204" pitchFamily="18" charset="0"/>
                                </a:rPr>
                                <m:t>𝑦</m:t>
                              </m:r>
                            </m:sub>
                          </m:sSub>
                          <m:r>
                            <a:rPr lang="en-US" sz="3800" i="1">
                              <a:latin typeface="Cambria Math" panose="02040503050406030204" pitchFamily="18" charset="0"/>
                            </a:rPr>
                            <m:t>+</m:t>
                          </m:r>
                        </m:e>
                      </m:d>
                    </m:oMath>
                  </m:oMathPara>
                </a14:m>
                <a:endParaRPr lang="en-US" sz="3800" dirty="0" smtClean="0"/>
              </a:p>
              <a:p>
                <a:r>
                  <a:rPr lang="en-US" sz="3800" dirty="0" smtClean="0"/>
                  <a:t>This is one of many possible formulations of Bell’s Theorem, first put forward by John Bell in 1964.</a:t>
                </a:r>
              </a:p>
              <a:p>
                <a:r>
                  <a:rPr lang="en-US" sz="3800" dirty="0" smtClean="0"/>
                  <a:t>John </a:t>
                </a:r>
                <a:r>
                  <a:rPr lang="en-US" sz="3800" dirty="0" err="1" smtClean="0"/>
                  <a:t>Clauser</a:t>
                </a:r>
                <a:r>
                  <a:rPr lang="en-US" sz="3800" dirty="0" smtClean="0"/>
                  <a:t> in 1972, Alain Aspect in 1982 and Anton </a:t>
                </a:r>
                <a:r>
                  <a:rPr lang="en-US" sz="3800" dirty="0" err="1" smtClean="0"/>
                  <a:t>Zeilinger</a:t>
                </a:r>
                <a:r>
                  <a:rPr lang="en-US" sz="3800" dirty="0" smtClean="0"/>
                  <a:t> in 2000 all performed experiments that showed that Bell’s inequality is violated in nature.</a:t>
                </a:r>
              </a:p>
              <a:p>
                <a:r>
                  <a:rPr lang="en-US" sz="3800" dirty="0" smtClean="0"/>
                  <a:t>Thus, either there are hidden variables that violate locality, or the particle spins were in a superposition of states until they were measured, not as was pictured in the table!</a:t>
                </a:r>
              </a:p>
              <a:p>
                <a:endParaRPr lang="en-US" dirty="0" smtClean="0"/>
              </a:p>
              <a:p>
                <a:pPr marL="0" indent="0">
                  <a:buNone/>
                </a:pPr>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    </m:t>
                      </m:r>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726140"/>
                <a:ext cx="12192000" cy="7194178"/>
              </a:xfrm>
              <a:blipFill>
                <a:blip r:embed="rId2"/>
                <a:stretch>
                  <a:fillRect l="-650" t="-1949" r="-1250"/>
                </a:stretch>
              </a:blipFill>
            </p:spPr>
            <p:txBody>
              <a:bodyPr/>
              <a:lstStyle/>
              <a:p>
                <a:r>
                  <a:rPr lang="en-US">
                    <a:noFill/>
                  </a:rPr>
                  <a:t> </a:t>
                </a:r>
              </a:p>
            </p:txBody>
          </p:sp>
        </mc:Fallback>
      </mc:AlternateContent>
      <p:graphicFrame>
        <p:nvGraphicFramePr>
          <p:cNvPr id="6" name="Table 5"/>
          <p:cNvGraphicFramePr>
            <a:graphicFrameLocks noGrp="1"/>
          </p:cNvGraphicFramePr>
          <p:nvPr>
            <p:extLst>
              <p:ext uri="{D42A27DB-BD31-4B8C-83A1-F6EECF244321}">
                <p14:modId xmlns:p14="http://schemas.microsoft.com/office/powerpoint/2010/main" val="395397977"/>
              </p:ext>
            </p:extLst>
          </p:nvPr>
        </p:nvGraphicFramePr>
        <p:xfrm>
          <a:off x="4289612" y="3977640"/>
          <a:ext cx="7902388" cy="2880360"/>
        </p:xfrm>
        <a:graphic>
          <a:graphicData uri="http://schemas.openxmlformats.org/drawingml/2006/table">
            <a:tbl>
              <a:tblPr firstRow="1" bandRow="1">
                <a:tableStyleId>{5C22544A-7EE6-4342-B048-85BDC9FD1C3A}</a:tableStyleId>
              </a:tblPr>
              <a:tblGrid>
                <a:gridCol w="2623199">
                  <a:extLst>
                    <a:ext uri="{9D8B030D-6E8A-4147-A177-3AD203B41FA5}">
                      <a16:colId xmlns:a16="http://schemas.microsoft.com/office/drawing/2014/main" val="2454691575"/>
                    </a:ext>
                  </a:extLst>
                </a:gridCol>
                <a:gridCol w="2623199">
                  <a:extLst>
                    <a:ext uri="{9D8B030D-6E8A-4147-A177-3AD203B41FA5}">
                      <a16:colId xmlns:a16="http://schemas.microsoft.com/office/drawing/2014/main" val="1331260499"/>
                    </a:ext>
                  </a:extLst>
                </a:gridCol>
                <a:gridCol w="2655990">
                  <a:extLst>
                    <a:ext uri="{9D8B030D-6E8A-4147-A177-3AD203B41FA5}">
                      <a16:colId xmlns:a16="http://schemas.microsoft.com/office/drawing/2014/main" val="3745070635"/>
                    </a:ext>
                  </a:extLst>
                </a:gridCol>
              </a:tblGrid>
              <a:tr h="274320">
                <a:tc>
                  <a:txBody>
                    <a:bodyPr/>
                    <a:lstStyle/>
                    <a:p>
                      <a:r>
                        <a:rPr lang="en-US" sz="1500" dirty="0" smtClean="0"/>
                        <a:t>Number of Particles</a:t>
                      </a:r>
                      <a:endParaRPr lang="en-US" sz="1500" dirty="0"/>
                    </a:p>
                  </a:txBody>
                  <a:tcPr/>
                </a:tc>
                <a:tc>
                  <a:txBody>
                    <a:bodyPr/>
                    <a:lstStyle/>
                    <a:p>
                      <a:r>
                        <a:rPr lang="en-US" sz="1500" dirty="0" smtClean="0"/>
                        <a:t>Electron</a:t>
                      </a:r>
                      <a:r>
                        <a:rPr lang="en-US" sz="1500" baseline="0" dirty="0" smtClean="0"/>
                        <a:t> Configuration</a:t>
                      </a:r>
                      <a:endParaRPr lang="en-US" sz="1500" dirty="0"/>
                    </a:p>
                  </a:txBody>
                  <a:tcPr/>
                </a:tc>
                <a:tc>
                  <a:txBody>
                    <a:bodyPr/>
                    <a:lstStyle/>
                    <a:p>
                      <a:r>
                        <a:rPr lang="en-US" sz="1500" dirty="0" smtClean="0"/>
                        <a:t>Positron Configuration</a:t>
                      </a:r>
                      <a:endParaRPr lang="en-US" sz="1500" dirty="0"/>
                    </a:p>
                  </a:txBody>
                  <a:tcPr/>
                </a:tc>
                <a:extLst>
                  <a:ext uri="{0D108BD9-81ED-4DB2-BD59-A6C34878D82A}">
                    <a16:rowId xmlns:a16="http://schemas.microsoft.com/office/drawing/2014/main" val="454119797"/>
                  </a:ext>
                </a:extLst>
              </a:tr>
              <a:tr h="274320">
                <a:tc>
                  <a:txBody>
                    <a:bodyPr/>
                    <a:lstStyle/>
                    <a:p>
                      <a:pPr algn="ctr"/>
                      <a:r>
                        <a:rPr lang="en-US" sz="1500" dirty="0" smtClean="0"/>
                        <a:t>N1</a:t>
                      </a:r>
                      <a:endParaRPr lang="en-US" sz="1500" dirty="0"/>
                    </a:p>
                  </a:txBody>
                  <a:tcPr/>
                </a:tc>
                <a:tc>
                  <a:txBody>
                    <a:bodyPr/>
                    <a:lstStyle/>
                    <a:p>
                      <a:pPr algn="ctr"/>
                      <a:r>
                        <a:rPr lang="en-US" sz="1500" dirty="0" smtClean="0"/>
                        <a:t>(x+, y+, z+)</a:t>
                      </a:r>
                      <a:endParaRPr lang="en-US" sz="1500" dirty="0"/>
                    </a:p>
                  </a:txBody>
                  <a:tcPr/>
                </a:tc>
                <a:tc>
                  <a:txBody>
                    <a:bodyPr/>
                    <a:lstStyle/>
                    <a:p>
                      <a:pPr algn="ctr"/>
                      <a:r>
                        <a:rPr lang="en-US" sz="1500" dirty="0" smtClean="0"/>
                        <a:t>(x-, y-, z-)</a:t>
                      </a:r>
                      <a:endParaRPr lang="en-US" sz="1500" dirty="0"/>
                    </a:p>
                  </a:txBody>
                  <a:tcPr/>
                </a:tc>
                <a:extLst>
                  <a:ext uri="{0D108BD9-81ED-4DB2-BD59-A6C34878D82A}">
                    <a16:rowId xmlns:a16="http://schemas.microsoft.com/office/drawing/2014/main" val="783452000"/>
                  </a:ext>
                </a:extLst>
              </a:tr>
              <a:tr h="274320">
                <a:tc>
                  <a:txBody>
                    <a:bodyPr/>
                    <a:lstStyle/>
                    <a:p>
                      <a:pPr algn="ctr"/>
                      <a:r>
                        <a:rPr lang="en-US" sz="1500" dirty="0" smtClean="0"/>
                        <a:t>N2</a:t>
                      </a:r>
                      <a:endParaRPr lang="en-US" sz="1500" dirty="0"/>
                    </a:p>
                  </a:txBody>
                  <a:tcPr/>
                </a:tc>
                <a:tc>
                  <a:txBody>
                    <a:bodyPr/>
                    <a:lstStyle/>
                    <a:p>
                      <a:pPr algn="ctr"/>
                      <a:r>
                        <a:rPr lang="en-US" sz="1500" dirty="0" smtClean="0"/>
                        <a:t>(x+, y+,</a:t>
                      </a:r>
                      <a:r>
                        <a:rPr lang="en-US" sz="1500" baseline="0" dirty="0" smtClean="0"/>
                        <a:t> </a:t>
                      </a:r>
                      <a:r>
                        <a:rPr lang="en-US" sz="1500" dirty="0" smtClean="0"/>
                        <a:t>z-)</a:t>
                      </a:r>
                      <a:endParaRPr lang="en-US" sz="1500" dirty="0"/>
                    </a:p>
                  </a:txBody>
                  <a:tcPr/>
                </a:tc>
                <a:tc>
                  <a:txBody>
                    <a:bodyPr/>
                    <a:lstStyle/>
                    <a:p>
                      <a:pPr algn="ctr"/>
                      <a:r>
                        <a:rPr lang="en-US" sz="1500" dirty="0" smtClean="0"/>
                        <a:t>(x-, y-, z+)</a:t>
                      </a:r>
                      <a:endParaRPr lang="en-US" sz="1500" dirty="0"/>
                    </a:p>
                  </a:txBody>
                  <a:tcPr/>
                </a:tc>
                <a:extLst>
                  <a:ext uri="{0D108BD9-81ED-4DB2-BD59-A6C34878D82A}">
                    <a16:rowId xmlns:a16="http://schemas.microsoft.com/office/drawing/2014/main" val="1101702204"/>
                  </a:ext>
                </a:extLst>
              </a:tr>
              <a:tr h="274320">
                <a:tc>
                  <a:txBody>
                    <a:bodyPr/>
                    <a:lstStyle/>
                    <a:p>
                      <a:pPr algn="ctr"/>
                      <a:r>
                        <a:rPr lang="en-US" sz="1500" dirty="0" smtClean="0"/>
                        <a:t>N3</a:t>
                      </a:r>
                      <a:endParaRPr lang="en-US" sz="1500" dirty="0"/>
                    </a:p>
                  </a:txBody>
                  <a:tcPr/>
                </a:tc>
                <a:tc>
                  <a:txBody>
                    <a:bodyPr/>
                    <a:lstStyle/>
                    <a:p>
                      <a:pPr algn="ctr"/>
                      <a:r>
                        <a:rPr lang="en-US" sz="1500" dirty="0" smtClean="0"/>
                        <a:t>(x+,</a:t>
                      </a:r>
                      <a:r>
                        <a:rPr lang="en-US" sz="1500" baseline="0" dirty="0" smtClean="0"/>
                        <a:t> y-, z+)</a:t>
                      </a:r>
                      <a:endParaRPr lang="en-US" sz="1500" dirty="0"/>
                    </a:p>
                  </a:txBody>
                  <a:tcPr/>
                </a:tc>
                <a:tc>
                  <a:txBody>
                    <a:bodyPr/>
                    <a:lstStyle/>
                    <a:p>
                      <a:pPr algn="ctr"/>
                      <a:r>
                        <a:rPr lang="en-US" sz="1500" dirty="0" smtClean="0"/>
                        <a:t>(x-, y+, z-)</a:t>
                      </a:r>
                      <a:endParaRPr lang="en-US" sz="1500" dirty="0"/>
                    </a:p>
                  </a:txBody>
                  <a:tcPr/>
                </a:tc>
                <a:extLst>
                  <a:ext uri="{0D108BD9-81ED-4DB2-BD59-A6C34878D82A}">
                    <a16:rowId xmlns:a16="http://schemas.microsoft.com/office/drawing/2014/main" val="3335125245"/>
                  </a:ext>
                </a:extLst>
              </a:tr>
              <a:tr h="274320">
                <a:tc>
                  <a:txBody>
                    <a:bodyPr/>
                    <a:lstStyle/>
                    <a:p>
                      <a:pPr algn="ctr"/>
                      <a:r>
                        <a:rPr lang="en-US" sz="1500" dirty="0" smtClean="0"/>
                        <a:t>N4</a:t>
                      </a:r>
                      <a:endParaRPr lang="en-US" sz="1500" dirty="0"/>
                    </a:p>
                  </a:txBody>
                  <a:tcPr/>
                </a:tc>
                <a:tc>
                  <a:txBody>
                    <a:bodyPr/>
                    <a:lstStyle/>
                    <a:p>
                      <a:pPr algn="ctr"/>
                      <a:r>
                        <a:rPr lang="en-US" sz="1500" dirty="0" smtClean="0"/>
                        <a:t>(x+, y-, z-)</a:t>
                      </a:r>
                      <a:endParaRPr lang="en-US" sz="1500" dirty="0"/>
                    </a:p>
                  </a:txBody>
                  <a:tcPr/>
                </a:tc>
                <a:tc>
                  <a:txBody>
                    <a:bodyPr/>
                    <a:lstStyle/>
                    <a:p>
                      <a:pPr algn="ctr"/>
                      <a:r>
                        <a:rPr lang="en-US" sz="1500" dirty="0" smtClean="0"/>
                        <a:t>(x-, y+, z+)</a:t>
                      </a:r>
                      <a:endParaRPr lang="en-US" sz="1500" dirty="0"/>
                    </a:p>
                  </a:txBody>
                  <a:tcPr/>
                </a:tc>
                <a:extLst>
                  <a:ext uri="{0D108BD9-81ED-4DB2-BD59-A6C34878D82A}">
                    <a16:rowId xmlns:a16="http://schemas.microsoft.com/office/drawing/2014/main" val="2928737566"/>
                  </a:ext>
                </a:extLst>
              </a:tr>
              <a:tr h="274320">
                <a:tc>
                  <a:txBody>
                    <a:bodyPr/>
                    <a:lstStyle/>
                    <a:p>
                      <a:pPr algn="ctr"/>
                      <a:r>
                        <a:rPr lang="en-US" sz="1500" dirty="0" smtClean="0"/>
                        <a:t>N5</a:t>
                      </a:r>
                      <a:endParaRPr lang="en-US" sz="1500" dirty="0"/>
                    </a:p>
                  </a:txBody>
                  <a:tcPr/>
                </a:tc>
                <a:tc>
                  <a:txBody>
                    <a:bodyPr/>
                    <a:lstStyle/>
                    <a:p>
                      <a:pPr algn="ctr"/>
                      <a:r>
                        <a:rPr lang="en-US" sz="1500" dirty="0" smtClean="0"/>
                        <a:t>(x-, y+, z+)</a:t>
                      </a:r>
                      <a:endParaRPr lang="en-US" sz="1500" dirty="0"/>
                    </a:p>
                  </a:txBody>
                  <a:tcPr/>
                </a:tc>
                <a:tc>
                  <a:txBody>
                    <a:bodyPr/>
                    <a:lstStyle/>
                    <a:p>
                      <a:pPr algn="ctr"/>
                      <a:r>
                        <a:rPr lang="en-US" sz="1500" dirty="0" smtClean="0"/>
                        <a:t>(x+, y-, z-)</a:t>
                      </a:r>
                      <a:endParaRPr lang="en-US" sz="1500" dirty="0"/>
                    </a:p>
                  </a:txBody>
                  <a:tcPr/>
                </a:tc>
                <a:extLst>
                  <a:ext uri="{0D108BD9-81ED-4DB2-BD59-A6C34878D82A}">
                    <a16:rowId xmlns:a16="http://schemas.microsoft.com/office/drawing/2014/main" val="3693317350"/>
                  </a:ext>
                </a:extLst>
              </a:tr>
              <a:tr h="274320">
                <a:tc>
                  <a:txBody>
                    <a:bodyPr/>
                    <a:lstStyle/>
                    <a:p>
                      <a:pPr algn="ctr"/>
                      <a:r>
                        <a:rPr lang="en-US" sz="1500" dirty="0" smtClean="0"/>
                        <a:t>N6</a:t>
                      </a:r>
                      <a:endParaRPr lang="en-US" sz="1500" dirty="0"/>
                    </a:p>
                  </a:txBody>
                  <a:tcPr/>
                </a:tc>
                <a:tc>
                  <a:txBody>
                    <a:bodyPr/>
                    <a:lstStyle/>
                    <a:p>
                      <a:pPr algn="ctr"/>
                      <a:r>
                        <a:rPr lang="en-US" sz="1500" dirty="0" smtClean="0"/>
                        <a:t>(x-, y+, z-)</a:t>
                      </a:r>
                      <a:endParaRPr lang="en-US" sz="1500" dirty="0"/>
                    </a:p>
                  </a:txBody>
                  <a:tcPr/>
                </a:tc>
                <a:tc>
                  <a:txBody>
                    <a:bodyPr/>
                    <a:lstStyle/>
                    <a:p>
                      <a:pPr algn="ctr"/>
                      <a:r>
                        <a:rPr lang="en-US" sz="1500" dirty="0" smtClean="0"/>
                        <a:t>(x+, y-, z+)</a:t>
                      </a:r>
                      <a:endParaRPr lang="en-US" sz="1500" dirty="0"/>
                    </a:p>
                  </a:txBody>
                  <a:tcPr/>
                </a:tc>
                <a:extLst>
                  <a:ext uri="{0D108BD9-81ED-4DB2-BD59-A6C34878D82A}">
                    <a16:rowId xmlns:a16="http://schemas.microsoft.com/office/drawing/2014/main" val="954385545"/>
                  </a:ext>
                </a:extLst>
              </a:tr>
              <a:tr h="274320">
                <a:tc>
                  <a:txBody>
                    <a:bodyPr/>
                    <a:lstStyle/>
                    <a:p>
                      <a:pPr algn="ctr"/>
                      <a:r>
                        <a:rPr lang="en-US" sz="1500" dirty="0" smtClean="0"/>
                        <a:t>N7</a:t>
                      </a:r>
                      <a:endParaRPr lang="en-US" sz="1500" dirty="0"/>
                    </a:p>
                  </a:txBody>
                  <a:tcPr/>
                </a:tc>
                <a:tc>
                  <a:txBody>
                    <a:bodyPr/>
                    <a:lstStyle/>
                    <a:p>
                      <a:pPr algn="ctr"/>
                      <a:r>
                        <a:rPr lang="en-US" sz="1500" dirty="0" smtClean="0"/>
                        <a:t>(x-,</a:t>
                      </a:r>
                      <a:r>
                        <a:rPr lang="en-US" sz="1500" baseline="0" dirty="0" smtClean="0"/>
                        <a:t> y-, z+)</a:t>
                      </a:r>
                      <a:endParaRPr lang="en-US" sz="1500" dirty="0"/>
                    </a:p>
                  </a:txBody>
                  <a:tcPr/>
                </a:tc>
                <a:tc>
                  <a:txBody>
                    <a:bodyPr/>
                    <a:lstStyle/>
                    <a:p>
                      <a:pPr algn="ctr"/>
                      <a:r>
                        <a:rPr lang="en-US" sz="1500" dirty="0" smtClean="0"/>
                        <a:t>(x+, y+, z-)</a:t>
                      </a:r>
                      <a:endParaRPr lang="en-US" sz="1500" dirty="0"/>
                    </a:p>
                  </a:txBody>
                  <a:tcPr/>
                </a:tc>
                <a:extLst>
                  <a:ext uri="{0D108BD9-81ED-4DB2-BD59-A6C34878D82A}">
                    <a16:rowId xmlns:a16="http://schemas.microsoft.com/office/drawing/2014/main" val="3202835634"/>
                  </a:ext>
                </a:extLst>
              </a:tr>
              <a:tr h="274320">
                <a:tc>
                  <a:txBody>
                    <a:bodyPr/>
                    <a:lstStyle/>
                    <a:p>
                      <a:pPr algn="ctr"/>
                      <a:r>
                        <a:rPr lang="en-US" sz="1500" dirty="0" smtClean="0"/>
                        <a:t>N8</a:t>
                      </a:r>
                      <a:endParaRPr lang="en-US" sz="1500" dirty="0"/>
                    </a:p>
                  </a:txBody>
                  <a:tcPr/>
                </a:tc>
                <a:tc>
                  <a:txBody>
                    <a:bodyPr/>
                    <a:lstStyle/>
                    <a:p>
                      <a:pPr algn="ctr"/>
                      <a:r>
                        <a:rPr lang="en-US" sz="1500" dirty="0" smtClean="0"/>
                        <a:t>(x-, y-, z-)</a:t>
                      </a:r>
                      <a:endParaRPr lang="en-US" sz="1500" dirty="0"/>
                    </a:p>
                  </a:txBody>
                  <a:tcPr/>
                </a:tc>
                <a:tc>
                  <a:txBody>
                    <a:bodyPr/>
                    <a:lstStyle/>
                    <a:p>
                      <a:pPr algn="ctr"/>
                      <a:r>
                        <a:rPr lang="en-US" sz="1500" dirty="0" smtClean="0"/>
                        <a:t>(x+, y+, z+)</a:t>
                      </a:r>
                      <a:endParaRPr lang="en-US" sz="1500" dirty="0"/>
                    </a:p>
                  </a:txBody>
                  <a:tcPr/>
                </a:tc>
                <a:extLst>
                  <a:ext uri="{0D108BD9-81ED-4DB2-BD59-A6C34878D82A}">
                    <a16:rowId xmlns:a16="http://schemas.microsoft.com/office/drawing/2014/main" val="583823686"/>
                  </a:ext>
                </a:extLst>
              </a:tr>
            </a:tbl>
          </a:graphicData>
        </a:graphic>
      </p:graphicFrame>
      <p:pic>
        <p:nvPicPr>
          <p:cNvPr id="7" name="Picture 6"/>
          <p:cNvPicPr>
            <a:picLocks noChangeAspect="1"/>
          </p:cNvPicPr>
          <p:nvPr/>
        </p:nvPicPr>
        <p:blipFill>
          <a:blip r:embed="rId3"/>
          <a:stretch>
            <a:fillRect/>
          </a:stretch>
        </p:blipFill>
        <p:spPr>
          <a:xfrm>
            <a:off x="1295400" y="2408993"/>
            <a:ext cx="9601200" cy="4449007"/>
          </a:xfrm>
          <a:prstGeom prst="rect">
            <a:avLst/>
          </a:prstGeom>
        </p:spPr>
      </p:pic>
      <p:pic>
        <p:nvPicPr>
          <p:cNvPr id="8" name="Picture 7"/>
          <p:cNvPicPr>
            <a:picLocks noChangeAspect="1"/>
          </p:cNvPicPr>
          <p:nvPr/>
        </p:nvPicPr>
        <p:blipFill>
          <a:blip r:embed="rId4"/>
          <a:stretch>
            <a:fillRect/>
          </a:stretch>
        </p:blipFill>
        <p:spPr>
          <a:xfrm>
            <a:off x="5635438" y="0"/>
            <a:ext cx="6556562" cy="4518885"/>
          </a:xfrm>
          <a:prstGeom prst="rect">
            <a:avLst/>
          </a:prstGeom>
        </p:spPr>
      </p:pic>
      <p:pic>
        <p:nvPicPr>
          <p:cNvPr id="9" name="Picture 8"/>
          <p:cNvPicPr>
            <a:picLocks noChangeAspect="1"/>
          </p:cNvPicPr>
          <p:nvPr/>
        </p:nvPicPr>
        <p:blipFill>
          <a:blip r:embed="rId5"/>
          <a:stretch>
            <a:fillRect/>
          </a:stretch>
        </p:blipFill>
        <p:spPr>
          <a:xfrm>
            <a:off x="0" y="0"/>
            <a:ext cx="9179859" cy="5163671"/>
          </a:xfrm>
          <a:prstGeom prst="rect">
            <a:avLst/>
          </a:prstGeom>
        </p:spPr>
      </p:pic>
    </p:spTree>
    <p:extLst>
      <p:ext uri="{BB962C8B-B14F-4D97-AF65-F5344CB8AC3E}">
        <p14:creationId xmlns:p14="http://schemas.microsoft.com/office/powerpoint/2010/main" val="327180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72352"/>
          </a:xfrm>
        </p:spPr>
        <p:txBody>
          <a:bodyPr>
            <a:normAutofit fontScale="90000"/>
          </a:bodyPr>
          <a:lstStyle/>
          <a:p>
            <a:r>
              <a:rPr lang="en-US" dirty="0" smtClean="0"/>
              <a:t>Modern Experiments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551328"/>
                <a:ext cx="12192000" cy="6306671"/>
              </a:xfrm>
            </p:spPr>
            <p:txBody>
              <a:bodyPr>
                <a:normAutofit fontScale="92500" lnSpcReduction="10000"/>
              </a:bodyPr>
              <a:lstStyle/>
              <a:p>
                <a:r>
                  <a:rPr lang="en-US" dirty="0" smtClean="0"/>
                  <a:t>Delayed Choice-first conceived by John Wheeler in 1978, the point is to wait until after the particle has “decided” to act like a wave or particle and then change the experimental setup so that the particle “chose” wrong.</a:t>
                </a:r>
              </a:p>
              <a:p>
                <a:r>
                  <a:rPr lang="en-US" dirty="0" smtClean="0"/>
                  <a:t>Experimental verification came in 1987 from multiple groups and it verified that whatever the setup was </a:t>
                </a:r>
                <a:r>
                  <a:rPr lang="en-US" u="sng" dirty="0" smtClean="0"/>
                  <a:t>when the particle was detected</a:t>
                </a:r>
                <a:r>
                  <a:rPr lang="en-US" dirty="0" smtClean="0"/>
                  <a:t> determined whether the particle or wave nature was seen.</a:t>
                </a:r>
              </a:p>
              <a:p>
                <a:r>
                  <a:rPr lang="en-US" dirty="0" smtClean="0"/>
                  <a:t>Again, this means that either there is no objective reality or that there was some kind of </a:t>
                </a:r>
                <a:r>
                  <a:rPr lang="en-US" dirty="0" err="1" smtClean="0"/>
                  <a:t>retrocausality</a:t>
                </a:r>
                <a:r>
                  <a:rPr lang="en-US" dirty="0" smtClean="0"/>
                  <a:t> at work.  Most physicists favor the first option.</a:t>
                </a:r>
              </a:p>
              <a:p>
                <a:r>
                  <a:rPr lang="en-US" dirty="0" smtClean="0"/>
                  <a:t>Quantum Eraser-first proposed in 1982 by Scully and </a:t>
                </a:r>
                <a:r>
                  <a:rPr lang="en-US" dirty="0" err="1" smtClean="0"/>
                  <a:t>Dr</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𝑢</m:t>
                        </m:r>
                      </m:e>
                    </m:acc>
                  </m:oMath>
                </a14:m>
                <a:r>
                  <a:rPr lang="en-US" dirty="0" smtClean="0"/>
                  <a:t>hl, this experiment uses entangled photons, measuring one to get information out about the other one without directly measuring it, effectively “erasing” any which-way information that is obtained and recovering the interference pattern</a:t>
                </a:r>
              </a:p>
              <a:p>
                <a:r>
                  <a:rPr lang="en-US" dirty="0" smtClean="0"/>
                  <a:t>This was experimentally verified in 1992 by </a:t>
                </a:r>
                <a:r>
                  <a:rPr lang="en-US" dirty="0" err="1" smtClean="0"/>
                  <a:t>Kwiat</a:t>
                </a:r>
                <a:r>
                  <a:rPr lang="en-US" dirty="0" smtClean="0"/>
                  <a:t>, Steinberg and </a:t>
                </a:r>
                <a:r>
                  <a:rPr lang="en-US" dirty="0" err="1" smtClean="0"/>
                  <a:t>Chiao</a:t>
                </a:r>
                <a:r>
                  <a:rPr lang="en-US" dirty="0" smtClean="0"/>
                  <a:t>.</a:t>
                </a:r>
              </a:p>
              <a:p>
                <a:r>
                  <a:rPr lang="en-US" dirty="0" smtClean="0"/>
                  <a:t>The two experiments can be combined into the delayed choice quantum eraser in which the decision to erase the information comes after passage through the slits.  The experiment was first performed in 1998 and quantum weirdness was again verified.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551328"/>
                <a:ext cx="12192000" cy="6306671"/>
              </a:xfrm>
              <a:blipFill>
                <a:blip r:embed="rId2"/>
                <a:stretch>
                  <a:fillRect l="-750" t="-1932" r="-1400"/>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4395408" y="1586753"/>
            <a:ext cx="7796592" cy="5271246"/>
          </a:xfrm>
          <a:prstGeom prst="rect">
            <a:avLst/>
          </a:prstGeom>
        </p:spPr>
      </p:pic>
      <p:pic>
        <p:nvPicPr>
          <p:cNvPr id="6" name="Picture 5"/>
          <p:cNvPicPr>
            <a:picLocks noChangeAspect="1"/>
          </p:cNvPicPr>
          <p:nvPr/>
        </p:nvPicPr>
        <p:blipFill>
          <a:blip r:embed="rId4"/>
          <a:stretch>
            <a:fillRect/>
          </a:stretch>
        </p:blipFill>
        <p:spPr>
          <a:xfrm>
            <a:off x="0" y="2650750"/>
            <a:ext cx="5688106" cy="4152821"/>
          </a:xfrm>
          <a:prstGeom prst="rect">
            <a:avLst/>
          </a:prstGeom>
        </p:spPr>
      </p:pic>
      <p:pic>
        <p:nvPicPr>
          <p:cNvPr id="7" name="Picture 6"/>
          <p:cNvPicPr>
            <a:picLocks noChangeAspect="1"/>
          </p:cNvPicPr>
          <p:nvPr/>
        </p:nvPicPr>
        <p:blipFill>
          <a:blip r:embed="rId5"/>
          <a:stretch>
            <a:fillRect/>
          </a:stretch>
        </p:blipFill>
        <p:spPr>
          <a:xfrm>
            <a:off x="7355541" y="0"/>
            <a:ext cx="4836460" cy="3516391"/>
          </a:xfrm>
          <a:prstGeom prst="rect">
            <a:avLst/>
          </a:prstGeom>
        </p:spPr>
      </p:pic>
      <p:pic>
        <p:nvPicPr>
          <p:cNvPr id="8" name="Picture 7"/>
          <p:cNvPicPr>
            <a:picLocks noChangeAspect="1"/>
          </p:cNvPicPr>
          <p:nvPr/>
        </p:nvPicPr>
        <p:blipFill>
          <a:blip r:embed="rId6"/>
          <a:stretch>
            <a:fillRect/>
          </a:stretch>
        </p:blipFill>
        <p:spPr>
          <a:xfrm>
            <a:off x="0" y="1"/>
            <a:ext cx="9305365" cy="5234268"/>
          </a:xfrm>
          <a:prstGeom prst="rect">
            <a:avLst/>
          </a:prstGeom>
        </p:spPr>
      </p:pic>
    </p:spTree>
    <p:extLst>
      <p:ext uri="{BB962C8B-B14F-4D97-AF65-F5344CB8AC3E}">
        <p14:creationId xmlns:p14="http://schemas.microsoft.com/office/powerpoint/2010/main" val="164164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618564"/>
          </a:xfrm>
        </p:spPr>
        <p:txBody>
          <a:bodyPr>
            <a:normAutofit fontScale="90000"/>
          </a:bodyPr>
          <a:lstStyle/>
          <a:p>
            <a:r>
              <a:rPr lang="en-US" dirty="0" smtClean="0"/>
              <a:t>Final Thoughts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510989"/>
                <a:ext cx="12192000" cy="6790764"/>
              </a:xfrm>
            </p:spPr>
            <p:txBody>
              <a:bodyPr>
                <a:noAutofit/>
              </a:bodyPr>
              <a:lstStyle/>
              <a:p>
                <a:r>
                  <a:rPr lang="en-US" sz="3000" dirty="0" smtClean="0"/>
                  <a:t>Quantum theory makes very accurate predictions.</a:t>
                </a:r>
              </a:p>
              <a:p>
                <a:r>
                  <a:rPr lang="en-US" sz="3000" dirty="0" smtClean="0"/>
                  <a:t>As of February, 2023, the record is the magnetic moment of the electron whose measurement agrees with theory to within one part in 8 trillion or ~</a:t>
                </a:r>
                <a14:m>
                  <m:oMath xmlns:m="http://schemas.openxmlformats.org/officeDocument/2006/math">
                    <m:sSup>
                      <m:sSupPr>
                        <m:ctrlPr>
                          <a:rPr lang="en-US" sz="3000" i="1" smtClean="0">
                            <a:latin typeface="Cambria Math" panose="02040503050406030204" pitchFamily="18" charset="0"/>
                          </a:rPr>
                        </m:ctrlPr>
                      </m:sSupPr>
                      <m:e>
                        <m:r>
                          <a:rPr lang="en-US" sz="3000" b="0" i="1" smtClean="0">
                            <a:latin typeface="Cambria Math" panose="02040503050406030204" pitchFamily="18" charset="0"/>
                          </a:rPr>
                          <m:t>10</m:t>
                        </m:r>
                      </m:e>
                      <m:sup>
                        <m:r>
                          <a:rPr lang="en-US" sz="3000" b="0" i="1" smtClean="0">
                            <a:latin typeface="Cambria Math" panose="02040503050406030204" pitchFamily="18" charset="0"/>
                          </a:rPr>
                          <m:t>−13</m:t>
                        </m:r>
                      </m:sup>
                    </m:sSup>
                  </m:oMath>
                </a14:m>
                <a:r>
                  <a:rPr lang="en-US" sz="3000" dirty="0" smtClean="0"/>
                  <a:t>!</a:t>
                </a:r>
              </a:p>
              <a:p>
                <a:r>
                  <a:rPr lang="en-US" sz="3000" dirty="0" smtClean="0"/>
                  <a:t>However, what is actually going on at the quantum level is still hotly debated.</a:t>
                </a:r>
              </a:p>
              <a:p>
                <a:r>
                  <a:rPr lang="en-US" sz="3000" dirty="0" smtClean="0"/>
                  <a:t>The main thing left to be done with quantum mechanics is to merge it with general relativity.</a:t>
                </a:r>
              </a:p>
              <a:p>
                <a:r>
                  <a:rPr lang="en-US" sz="3000" dirty="0" smtClean="0"/>
                  <a:t>Many attempts have been made, with varying degrees of success (loop quantum gravity, causal dynamical triangulations, spin-foams etc.) but none of them have been shown to be</a:t>
                </a:r>
                <a:r>
                  <a:rPr lang="en-US" sz="3000" b="1" dirty="0" smtClean="0"/>
                  <a:t> </a:t>
                </a:r>
                <a:r>
                  <a:rPr lang="en-US" sz="3000" b="1" i="1" u="sng" dirty="0" smtClean="0"/>
                  <a:t>the</a:t>
                </a:r>
                <a:r>
                  <a:rPr lang="en-US" sz="3000" dirty="0" smtClean="0"/>
                  <a:t> quantum theory of gravity.</a:t>
                </a:r>
              </a:p>
              <a:p>
                <a:r>
                  <a:rPr lang="en-US" sz="3000" dirty="0" smtClean="0"/>
                  <a:t>Perhaps we’ve been looking at it the wrong way this whole time:  ER=EPR.</a:t>
                </a:r>
              </a:p>
              <a:p>
                <a:r>
                  <a:rPr lang="en-US" sz="3000" dirty="0" smtClean="0"/>
                  <a:t>Grad school story </a:t>
                </a:r>
                <a:endParaRPr lang="en-US" sz="3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510989"/>
                <a:ext cx="12192000" cy="6790764"/>
              </a:xfrm>
              <a:blipFill>
                <a:blip r:embed="rId2"/>
                <a:stretch>
                  <a:fillRect l="-1000" t="-1795" r="-1000"/>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3205132" y="99032"/>
            <a:ext cx="6696136" cy="6758968"/>
          </a:xfrm>
          <a:prstGeom prst="rect">
            <a:avLst/>
          </a:prstGeom>
        </p:spPr>
      </p:pic>
    </p:spTree>
    <p:extLst>
      <p:ext uri="{BB962C8B-B14F-4D97-AF65-F5344CB8AC3E}">
        <p14:creationId xmlns:p14="http://schemas.microsoft.com/office/powerpoint/2010/main" val="174276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71153"/>
          </a:xfrm>
        </p:spPr>
        <p:txBody>
          <a:bodyPr/>
          <a:lstStyle/>
          <a:p>
            <a:r>
              <a:rPr lang="en-US" dirty="0" smtClean="0"/>
              <a:t>Disclaimer</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 y="862148"/>
                <a:ext cx="12292149" cy="5995851"/>
              </a:xfrm>
            </p:spPr>
            <p:txBody>
              <a:bodyPr>
                <a:normAutofit fontScale="92500" lnSpcReduction="10000"/>
              </a:bodyPr>
              <a:lstStyle/>
              <a:p>
                <a:r>
                  <a:rPr lang="en-US" dirty="0" smtClean="0"/>
                  <a:t>Dante is correct when it comes to understanding quantum mechanics.</a:t>
                </a:r>
              </a:p>
              <a:p>
                <a:r>
                  <a:rPr lang="en-US" dirty="0" smtClean="0"/>
                  <a:t>If you don’t believe me, listen to the giants of the field.</a:t>
                </a:r>
              </a:p>
              <a:p>
                <a:r>
                  <a:rPr lang="en-US" dirty="0" smtClean="0"/>
                  <a:t>“Those who are not shocked when they first come across quantum theory cannot possibly have understood it”    Niels Bohr</a:t>
                </a:r>
              </a:p>
              <a:p>
                <a:r>
                  <a:rPr lang="en-US" dirty="0" smtClean="0"/>
                  <a:t>“If you are not completely confused by quantum mechanics, you do not understand it.”    John Wheeler</a:t>
                </a:r>
              </a:p>
              <a:p>
                <a:r>
                  <a:rPr lang="en-US" dirty="0" smtClean="0"/>
                  <a:t>“It is safe to say that nobody understands quantum mechanics.” Richard Feynman</a:t>
                </a:r>
              </a:p>
              <a:p>
                <a:r>
                  <a:rPr lang="en-US" dirty="0" smtClean="0"/>
                  <a:t>“Quantum mechanics makes absolutely no sense.” Sir Roger Penrose</a:t>
                </a:r>
              </a:p>
              <a:p>
                <a:r>
                  <a:rPr lang="en-US" dirty="0" smtClean="0"/>
                  <a:t>Even those who helped create it weren’t really thrilled with it.</a:t>
                </a:r>
              </a:p>
              <a:p>
                <a:r>
                  <a:rPr lang="en-US" dirty="0" smtClean="0"/>
                  <a:t>“I do not like quantum mechanics, and I am sorry I ever had anything to do with it.” Erwin </a:t>
                </a:r>
                <a:r>
                  <a:rPr lang="en-US" dirty="0" err="1" smtClean="0"/>
                  <a:t>Schr</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𝑜</m:t>
                        </m:r>
                      </m:e>
                    </m:acc>
                  </m:oMath>
                </a14:m>
                <a:r>
                  <a:rPr lang="en-US" dirty="0" smtClean="0"/>
                  <a:t>dinger</a:t>
                </a:r>
              </a:p>
              <a:p>
                <a:r>
                  <a:rPr lang="en-US" dirty="0" smtClean="0"/>
                  <a:t>“If quantum theory is correct, it signifies the end of physics as a science.”       Albert Einstein</a:t>
                </a:r>
              </a:p>
              <a:p>
                <a:r>
                  <a:rPr lang="en-US" dirty="0" smtClean="0"/>
                  <a:t>Thus, don’t go into this thinking you will understand this lecture…you probably won’t.</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 y="862148"/>
                <a:ext cx="12292149" cy="5995851"/>
              </a:xfrm>
              <a:blipFill>
                <a:blip r:embed="rId2"/>
                <a:stretch>
                  <a:fillRect l="-744" t="-2033" r="-1389"/>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36" y="1356649"/>
            <a:ext cx="11051819" cy="5501350"/>
          </a:xfrm>
          <a:prstGeom prst="rect">
            <a:avLst/>
          </a:prstGeom>
        </p:spPr>
      </p:pic>
      <p:pic>
        <p:nvPicPr>
          <p:cNvPr id="5" name="Picture 4"/>
          <p:cNvPicPr>
            <a:picLocks noChangeAspect="1"/>
          </p:cNvPicPr>
          <p:nvPr/>
        </p:nvPicPr>
        <p:blipFill>
          <a:blip r:embed="rId4"/>
          <a:stretch>
            <a:fillRect/>
          </a:stretch>
        </p:blipFill>
        <p:spPr>
          <a:xfrm>
            <a:off x="-2" y="2475379"/>
            <a:ext cx="6010450" cy="4382620"/>
          </a:xfrm>
          <a:prstGeom prst="rect">
            <a:avLst/>
          </a:prstGeom>
        </p:spPr>
      </p:pic>
      <p:pic>
        <p:nvPicPr>
          <p:cNvPr id="6" name="Picture 5"/>
          <p:cNvPicPr>
            <a:picLocks noChangeAspect="1"/>
          </p:cNvPicPr>
          <p:nvPr/>
        </p:nvPicPr>
        <p:blipFill>
          <a:blip r:embed="rId5"/>
          <a:stretch>
            <a:fillRect/>
          </a:stretch>
        </p:blipFill>
        <p:spPr>
          <a:xfrm>
            <a:off x="8770893" y="2877672"/>
            <a:ext cx="3421108" cy="3980328"/>
          </a:xfrm>
          <a:prstGeom prst="rect">
            <a:avLst/>
          </a:prstGeom>
        </p:spPr>
      </p:pic>
      <p:pic>
        <p:nvPicPr>
          <p:cNvPr id="7" name="Picture 6"/>
          <p:cNvPicPr>
            <a:picLocks noChangeAspect="1"/>
          </p:cNvPicPr>
          <p:nvPr/>
        </p:nvPicPr>
        <p:blipFill>
          <a:blip r:embed="rId6"/>
          <a:stretch>
            <a:fillRect/>
          </a:stretch>
        </p:blipFill>
        <p:spPr>
          <a:xfrm>
            <a:off x="5253007" y="3639671"/>
            <a:ext cx="2643057" cy="3218329"/>
          </a:xfrm>
          <a:prstGeom prst="rect">
            <a:avLst/>
          </a:prstGeom>
        </p:spPr>
      </p:pic>
      <p:pic>
        <p:nvPicPr>
          <p:cNvPr id="8" name="Picture 7"/>
          <p:cNvPicPr>
            <a:picLocks noChangeAspect="1"/>
          </p:cNvPicPr>
          <p:nvPr/>
        </p:nvPicPr>
        <p:blipFill>
          <a:blip r:embed="rId7"/>
          <a:stretch>
            <a:fillRect/>
          </a:stretch>
        </p:blipFill>
        <p:spPr>
          <a:xfrm>
            <a:off x="5038165" y="0"/>
            <a:ext cx="3111950" cy="3637344"/>
          </a:xfrm>
          <a:prstGeom prst="rect">
            <a:avLst/>
          </a:prstGeom>
        </p:spPr>
      </p:pic>
      <p:pic>
        <p:nvPicPr>
          <p:cNvPr id="9" name="Picture 8"/>
          <p:cNvPicPr>
            <a:picLocks noChangeAspect="1"/>
          </p:cNvPicPr>
          <p:nvPr/>
        </p:nvPicPr>
        <p:blipFill>
          <a:blip r:embed="rId8"/>
          <a:stretch>
            <a:fillRect/>
          </a:stretch>
        </p:blipFill>
        <p:spPr>
          <a:xfrm>
            <a:off x="815092" y="-1"/>
            <a:ext cx="3219025" cy="4552621"/>
          </a:xfrm>
          <a:prstGeom prst="rect">
            <a:avLst/>
          </a:prstGeom>
        </p:spPr>
      </p:pic>
      <p:pic>
        <p:nvPicPr>
          <p:cNvPr id="10" name="Picture 9"/>
          <p:cNvPicPr>
            <a:picLocks noChangeAspect="1"/>
          </p:cNvPicPr>
          <p:nvPr/>
        </p:nvPicPr>
        <p:blipFill>
          <a:blip r:embed="rId9"/>
          <a:stretch>
            <a:fillRect/>
          </a:stretch>
        </p:blipFill>
        <p:spPr>
          <a:xfrm>
            <a:off x="8071774" y="-113178"/>
            <a:ext cx="4170300" cy="5456143"/>
          </a:xfrm>
          <a:prstGeom prst="rect">
            <a:avLst/>
          </a:prstGeom>
        </p:spPr>
      </p:pic>
    </p:spTree>
    <p:extLst>
      <p:ext uri="{BB962C8B-B14F-4D97-AF65-F5344CB8AC3E}">
        <p14:creationId xmlns:p14="http://schemas.microsoft.com/office/powerpoint/2010/main" val="376828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8"/>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9"/>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0"/>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586754" cy="862148"/>
          </a:xfrm>
        </p:spPr>
        <p:txBody>
          <a:bodyPr/>
          <a:lstStyle/>
          <a:p>
            <a:r>
              <a:rPr lang="en-US" dirty="0" smtClean="0"/>
              <a:t>Particles and Waves</a:t>
            </a:r>
            <a:endParaRPr lang="en-US" dirty="0"/>
          </a:p>
        </p:txBody>
      </p:sp>
      <p:sp>
        <p:nvSpPr>
          <p:cNvPr id="3" name="Content Placeholder 2"/>
          <p:cNvSpPr>
            <a:spLocks noGrp="1"/>
          </p:cNvSpPr>
          <p:nvPr>
            <p:ph idx="1"/>
          </p:nvPr>
        </p:nvSpPr>
        <p:spPr>
          <a:xfrm>
            <a:off x="0" y="689156"/>
            <a:ext cx="12192000" cy="6168843"/>
          </a:xfrm>
        </p:spPr>
        <p:txBody>
          <a:bodyPr>
            <a:normAutofit/>
          </a:bodyPr>
          <a:lstStyle/>
          <a:p>
            <a:r>
              <a:rPr lang="en-US" dirty="0" smtClean="0"/>
              <a:t>Much of the physics of the early 20</a:t>
            </a:r>
            <a:r>
              <a:rPr lang="en-US" baseline="30000" dirty="0" smtClean="0"/>
              <a:t>th</a:t>
            </a:r>
            <a:r>
              <a:rPr lang="en-US" dirty="0" smtClean="0"/>
              <a:t> century could be explained using two basic concepts.</a:t>
            </a:r>
          </a:p>
          <a:p>
            <a:r>
              <a:rPr lang="en-US" dirty="0" smtClean="0"/>
              <a:t>Particles seemed to have no internal structure but a definite position and momentum.</a:t>
            </a:r>
          </a:p>
          <a:p>
            <a:r>
              <a:rPr lang="en-US" dirty="0" smtClean="0"/>
              <a:t>Examples include protons, neutrons and electrons.</a:t>
            </a:r>
          </a:p>
          <a:p>
            <a:r>
              <a:rPr lang="en-US" dirty="0" smtClean="0"/>
              <a:t>Waves could not be defined to be at a certain location, but were spread out in space with a wavelength and frequency associated with them.</a:t>
            </a:r>
          </a:p>
          <a:p>
            <a:r>
              <a:rPr lang="en-US" dirty="0" smtClean="0"/>
              <a:t>Examples include waves on a string, sound waves and light.</a:t>
            </a:r>
          </a:p>
          <a:p>
            <a:r>
              <a:rPr lang="en-US" dirty="0"/>
              <a:t>The fact that light was a wave was very well established by Young’s double </a:t>
            </a:r>
            <a:r>
              <a:rPr lang="en-US" dirty="0" smtClean="0"/>
              <a:t>slit experiment, showing light exhibiting both diffraction and interference.</a:t>
            </a:r>
          </a:p>
          <a:p>
            <a:r>
              <a:rPr lang="en-US" dirty="0" smtClean="0"/>
              <a:t>Questions such as “Where is the wave?” or “What is the frequency of the particle?” were nonsensical and the distinction between particle and wave was clear.</a:t>
            </a:r>
          </a:p>
          <a:p>
            <a:endParaRPr lang="en-US" dirty="0"/>
          </a:p>
        </p:txBody>
      </p:sp>
      <p:pic>
        <p:nvPicPr>
          <p:cNvPr id="4" name="Picture 3"/>
          <p:cNvPicPr>
            <a:picLocks noChangeAspect="1"/>
          </p:cNvPicPr>
          <p:nvPr/>
        </p:nvPicPr>
        <p:blipFill>
          <a:blip r:embed="rId2"/>
          <a:stretch>
            <a:fillRect/>
          </a:stretch>
        </p:blipFill>
        <p:spPr>
          <a:xfrm>
            <a:off x="7740183" y="2029384"/>
            <a:ext cx="4432412" cy="2367803"/>
          </a:xfrm>
          <a:prstGeom prst="rect">
            <a:avLst/>
          </a:prstGeom>
        </p:spPr>
      </p:pic>
      <p:pic>
        <p:nvPicPr>
          <p:cNvPr id="5" name="Picture 4"/>
          <p:cNvPicPr>
            <a:picLocks noChangeAspect="1"/>
          </p:cNvPicPr>
          <p:nvPr/>
        </p:nvPicPr>
        <p:blipFill>
          <a:blip r:embed="rId3"/>
          <a:stretch>
            <a:fillRect/>
          </a:stretch>
        </p:blipFill>
        <p:spPr>
          <a:xfrm>
            <a:off x="0" y="-1"/>
            <a:ext cx="7328647" cy="3951787"/>
          </a:xfrm>
          <a:prstGeom prst="rect">
            <a:avLst/>
          </a:prstGeom>
        </p:spPr>
      </p:pic>
      <p:pic>
        <p:nvPicPr>
          <p:cNvPr id="6" name="Picture 5"/>
          <p:cNvPicPr>
            <a:picLocks noChangeAspect="1"/>
          </p:cNvPicPr>
          <p:nvPr/>
        </p:nvPicPr>
        <p:blipFill>
          <a:blip r:embed="rId4"/>
          <a:stretch>
            <a:fillRect/>
          </a:stretch>
        </p:blipFill>
        <p:spPr>
          <a:xfrm>
            <a:off x="19867" y="-1"/>
            <a:ext cx="12152728" cy="6404487"/>
          </a:xfrm>
          <a:prstGeom prst="rect">
            <a:avLst/>
          </a:prstGeom>
        </p:spPr>
      </p:pic>
    </p:spTree>
    <p:extLst>
      <p:ext uri="{BB962C8B-B14F-4D97-AF65-F5344CB8AC3E}">
        <p14:creationId xmlns:p14="http://schemas.microsoft.com/office/powerpoint/2010/main" val="117681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06823"/>
          </a:xfrm>
        </p:spPr>
        <p:txBody>
          <a:bodyPr/>
          <a:lstStyle/>
          <a:p>
            <a:r>
              <a:rPr lang="en-US" dirty="0" smtClean="0"/>
              <a:t>Early 20</a:t>
            </a:r>
            <a:r>
              <a:rPr lang="en-US" baseline="30000" dirty="0" smtClean="0"/>
              <a:t>th</a:t>
            </a:r>
            <a:r>
              <a:rPr lang="en-US" dirty="0" smtClean="0"/>
              <a:t> century problems</a:t>
            </a:r>
            <a:endParaRPr lang="en-US" dirty="0"/>
          </a:p>
        </p:txBody>
      </p:sp>
      <p:sp>
        <p:nvSpPr>
          <p:cNvPr id="3" name="Content Placeholder 2"/>
          <p:cNvSpPr>
            <a:spLocks noGrp="1"/>
          </p:cNvSpPr>
          <p:nvPr>
            <p:ph idx="1"/>
          </p:nvPr>
        </p:nvSpPr>
        <p:spPr>
          <a:xfrm>
            <a:off x="0" y="672352"/>
            <a:ext cx="12192000" cy="6185647"/>
          </a:xfrm>
        </p:spPr>
        <p:txBody>
          <a:bodyPr/>
          <a:lstStyle/>
          <a:p>
            <a:r>
              <a:rPr lang="en-US" dirty="0" smtClean="0"/>
              <a:t>By the 1920’s, several issues were known that could not be properly explained with current physical models.  They included:</a:t>
            </a:r>
          </a:p>
          <a:p>
            <a:r>
              <a:rPr lang="en-US" dirty="0" smtClean="0"/>
              <a:t>The instability of the Rutherford model of the atom</a:t>
            </a:r>
          </a:p>
          <a:p>
            <a:r>
              <a:rPr lang="en-US" dirty="0" smtClean="0"/>
              <a:t>The hydrogen line spectrum</a:t>
            </a:r>
          </a:p>
          <a:p>
            <a:r>
              <a:rPr lang="en-US" dirty="0" smtClean="0"/>
              <a:t>The ultraviolet catastrophe</a:t>
            </a:r>
          </a:p>
          <a:p>
            <a:r>
              <a:rPr lang="en-US" dirty="0" smtClean="0"/>
              <a:t>The photoelectric effect</a:t>
            </a:r>
          </a:p>
          <a:p>
            <a:r>
              <a:rPr lang="en-US" dirty="0" smtClean="0"/>
              <a:t>In each of these instances, the solution to the problem was to consider light as a particle, not as a wave.</a:t>
            </a:r>
          </a:p>
          <a:p>
            <a:r>
              <a:rPr lang="en-US" dirty="0" smtClean="0"/>
              <a:t>Doing so led to solutions to the first two problems by Niels Bohr, a way out of the ultraviolet catastrophe by Max Planck and the correct explanation of the photoelectric effect by Albert Einstein.</a:t>
            </a:r>
          </a:p>
          <a:p>
            <a:r>
              <a:rPr lang="en-US" dirty="0" smtClean="0"/>
              <a:t>So, is light a wave or a particle?</a:t>
            </a:r>
            <a:endParaRPr lang="en-US" dirty="0"/>
          </a:p>
        </p:txBody>
      </p:sp>
      <p:pic>
        <p:nvPicPr>
          <p:cNvPr id="4" name="Picture 3"/>
          <p:cNvPicPr>
            <a:picLocks noChangeAspect="1"/>
          </p:cNvPicPr>
          <p:nvPr/>
        </p:nvPicPr>
        <p:blipFill>
          <a:blip r:embed="rId2"/>
          <a:stretch>
            <a:fillRect/>
          </a:stretch>
        </p:blipFill>
        <p:spPr>
          <a:xfrm>
            <a:off x="4572000" y="2571749"/>
            <a:ext cx="7620000" cy="4286250"/>
          </a:xfrm>
          <a:prstGeom prst="rect">
            <a:avLst/>
          </a:prstGeom>
        </p:spPr>
      </p:pic>
      <p:pic>
        <p:nvPicPr>
          <p:cNvPr id="5" name="Picture 4"/>
          <p:cNvPicPr>
            <a:picLocks noChangeAspect="1"/>
          </p:cNvPicPr>
          <p:nvPr/>
        </p:nvPicPr>
        <p:blipFill>
          <a:blip r:embed="rId3"/>
          <a:stretch>
            <a:fillRect/>
          </a:stretch>
        </p:blipFill>
        <p:spPr>
          <a:xfrm>
            <a:off x="5277172" y="2125196"/>
            <a:ext cx="6914828" cy="4840380"/>
          </a:xfrm>
          <a:prstGeom prst="rect">
            <a:avLst/>
          </a:prstGeom>
        </p:spPr>
      </p:pic>
      <p:pic>
        <p:nvPicPr>
          <p:cNvPr id="6" name="Picture 5"/>
          <p:cNvPicPr>
            <a:picLocks noChangeAspect="1"/>
          </p:cNvPicPr>
          <p:nvPr/>
        </p:nvPicPr>
        <p:blipFill>
          <a:blip r:embed="rId4"/>
          <a:stretch>
            <a:fillRect/>
          </a:stretch>
        </p:blipFill>
        <p:spPr>
          <a:xfrm>
            <a:off x="4326311" y="2478180"/>
            <a:ext cx="5436254" cy="4391207"/>
          </a:xfrm>
          <a:prstGeom prst="rect">
            <a:avLst/>
          </a:prstGeom>
        </p:spPr>
      </p:pic>
      <p:pic>
        <p:nvPicPr>
          <p:cNvPr id="7" name="Picture 6"/>
          <p:cNvPicPr>
            <a:picLocks noChangeAspect="1"/>
          </p:cNvPicPr>
          <p:nvPr/>
        </p:nvPicPr>
        <p:blipFill>
          <a:blip r:embed="rId5"/>
          <a:stretch>
            <a:fillRect/>
          </a:stretch>
        </p:blipFill>
        <p:spPr>
          <a:xfrm>
            <a:off x="3872193" y="3038194"/>
            <a:ext cx="5029760" cy="3801563"/>
          </a:xfrm>
          <a:prstGeom prst="rect">
            <a:avLst/>
          </a:prstGeom>
        </p:spPr>
      </p:pic>
      <p:pic>
        <p:nvPicPr>
          <p:cNvPr id="8" name="Picture 7"/>
          <p:cNvPicPr>
            <a:picLocks noChangeAspect="1"/>
          </p:cNvPicPr>
          <p:nvPr/>
        </p:nvPicPr>
        <p:blipFill>
          <a:blip r:embed="rId6"/>
          <a:stretch>
            <a:fillRect/>
          </a:stretch>
        </p:blipFill>
        <p:spPr>
          <a:xfrm>
            <a:off x="-1" y="672352"/>
            <a:ext cx="3852739" cy="3765177"/>
          </a:xfrm>
          <a:prstGeom prst="rect">
            <a:avLst/>
          </a:prstGeom>
        </p:spPr>
      </p:pic>
      <p:pic>
        <p:nvPicPr>
          <p:cNvPr id="9" name="Picture 8"/>
          <p:cNvPicPr>
            <a:picLocks noChangeAspect="1"/>
          </p:cNvPicPr>
          <p:nvPr/>
        </p:nvPicPr>
        <p:blipFill>
          <a:blip r:embed="rId7"/>
          <a:stretch>
            <a:fillRect/>
          </a:stretch>
        </p:blipFill>
        <p:spPr>
          <a:xfrm>
            <a:off x="3872193" y="0"/>
            <a:ext cx="7888940" cy="4437529"/>
          </a:xfrm>
          <a:prstGeom prst="rect">
            <a:avLst/>
          </a:prstGeom>
        </p:spPr>
      </p:pic>
      <p:pic>
        <p:nvPicPr>
          <p:cNvPr id="10" name="Picture 9"/>
          <p:cNvPicPr>
            <a:picLocks noChangeAspect="1"/>
          </p:cNvPicPr>
          <p:nvPr/>
        </p:nvPicPr>
        <p:blipFill>
          <a:blip r:embed="rId8"/>
          <a:stretch>
            <a:fillRect/>
          </a:stretch>
        </p:blipFill>
        <p:spPr>
          <a:xfrm>
            <a:off x="3248744" y="0"/>
            <a:ext cx="5485842" cy="4459458"/>
          </a:xfrm>
          <a:prstGeom prst="rect">
            <a:avLst/>
          </a:prstGeom>
        </p:spPr>
      </p:pic>
    </p:spTree>
    <p:extLst>
      <p:ext uri="{BB962C8B-B14F-4D97-AF65-F5344CB8AC3E}">
        <p14:creationId xmlns:p14="http://schemas.microsoft.com/office/powerpoint/2010/main" val="66632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66481"/>
          </a:xfrm>
        </p:spPr>
        <p:txBody>
          <a:bodyPr/>
          <a:lstStyle/>
          <a:p>
            <a:r>
              <a:rPr lang="en-US" dirty="0" smtClean="0"/>
              <a:t>Wave-Particle Duality</a:t>
            </a:r>
            <a:endParaRPr lang="en-US" dirty="0"/>
          </a:p>
        </p:txBody>
      </p:sp>
      <p:sp>
        <p:nvSpPr>
          <p:cNvPr id="3" name="Content Placeholder 2"/>
          <p:cNvSpPr>
            <a:spLocks noGrp="1"/>
          </p:cNvSpPr>
          <p:nvPr>
            <p:ph idx="1"/>
          </p:nvPr>
        </p:nvSpPr>
        <p:spPr>
          <a:xfrm>
            <a:off x="0" y="669178"/>
            <a:ext cx="12192000" cy="6188822"/>
          </a:xfrm>
        </p:spPr>
        <p:txBody>
          <a:bodyPr>
            <a:normAutofit lnSpcReduction="10000"/>
          </a:bodyPr>
          <a:lstStyle/>
          <a:p>
            <a:r>
              <a:rPr lang="en-US" dirty="0" smtClean="0"/>
              <a:t>Many </a:t>
            </a:r>
            <a:r>
              <a:rPr lang="en-US" dirty="0" err="1" smtClean="0"/>
              <a:t>gedanken</a:t>
            </a:r>
            <a:r>
              <a:rPr lang="en-US" dirty="0" smtClean="0"/>
              <a:t>, or “thought experiment”, variations on the double slit experiment were created to determine whether light was a wave or a particle.</a:t>
            </a:r>
          </a:p>
          <a:p>
            <a:r>
              <a:rPr lang="en-US" dirty="0" smtClean="0"/>
              <a:t>Single photon interference-light enters the double slits one photon at a time and an interference pattern is again created, albeit one dot of light at a time.</a:t>
            </a:r>
          </a:p>
          <a:p>
            <a:r>
              <a:rPr lang="en-US" dirty="0" smtClean="0"/>
              <a:t>This was experimentally verified in 1909 by Sir Geoffrey Ingram Taylor.</a:t>
            </a:r>
          </a:p>
          <a:p>
            <a:r>
              <a:rPr lang="en-US" dirty="0" smtClean="0"/>
              <a:t>If, however, one of the slits was covered, the interference pattern goes away.</a:t>
            </a:r>
          </a:p>
          <a:p>
            <a:r>
              <a:rPr lang="en-US" dirty="0" smtClean="0"/>
              <a:t>“Which-way” experiment-proposed by Richard Feynman, detectors are placed to measure which slit the photon went through and the interference pattern is replaced with two bright dots</a:t>
            </a:r>
          </a:p>
          <a:p>
            <a:r>
              <a:rPr lang="en-US" dirty="0" smtClean="0"/>
              <a:t>This exact experiment has never been, and cannot be, performed since measuring the path of the photon destroys the photon. </a:t>
            </a:r>
          </a:p>
          <a:p>
            <a:r>
              <a:rPr lang="en-US" dirty="0"/>
              <a:t>However, an experiment very similar to this has been done and we will talk about it shortly</a:t>
            </a:r>
            <a:r>
              <a:rPr lang="en-US" dirty="0" smtClean="0"/>
              <a:t>.</a:t>
            </a:r>
          </a:p>
          <a:p>
            <a:r>
              <a:rPr lang="en-US" dirty="0" smtClean="0"/>
              <a:t>These experiments brought about the principle of complementarity and the wave-particle duality.</a:t>
            </a:r>
          </a:p>
          <a:p>
            <a:pPr marL="0" indent="0">
              <a:buNone/>
            </a:pPr>
            <a:endParaRPr lang="en-US" dirty="0"/>
          </a:p>
        </p:txBody>
      </p:sp>
      <p:pic>
        <p:nvPicPr>
          <p:cNvPr id="4" name="Picture 3"/>
          <p:cNvPicPr>
            <a:picLocks noChangeAspect="1"/>
          </p:cNvPicPr>
          <p:nvPr/>
        </p:nvPicPr>
        <p:blipFill>
          <a:blip r:embed="rId2"/>
          <a:stretch>
            <a:fillRect/>
          </a:stretch>
        </p:blipFill>
        <p:spPr>
          <a:xfrm>
            <a:off x="4722378" y="2407117"/>
            <a:ext cx="7469622" cy="4450976"/>
          </a:xfrm>
          <a:prstGeom prst="rect">
            <a:avLst/>
          </a:prstGeom>
        </p:spPr>
      </p:pic>
      <p:pic>
        <p:nvPicPr>
          <p:cNvPr id="5" name="Picture 4"/>
          <p:cNvPicPr>
            <a:picLocks noChangeAspect="1"/>
          </p:cNvPicPr>
          <p:nvPr/>
        </p:nvPicPr>
        <p:blipFill>
          <a:blip r:embed="rId3"/>
          <a:stretch>
            <a:fillRect/>
          </a:stretch>
        </p:blipFill>
        <p:spPr>
          <a:xfrm>
            <a:off x="8350624" y="2960546"/>
            <a:ext cx="3841376" cy="3897454"/>
          </a:xfrm>
          <a:prstGeom prst="rect">
            <a:avLst/>
          </a:prstGeom>
        </p:spPr>
      </p:pic>
      <p:pic>
        <p:nvPicPr>
          <p:cNvPr id="6" name="Picture 5"/>
          <p:cNvPicPr>
            <a:picLocks noChangeAspect="1"/>
          </p:cNvPicPr>
          <p:nvPr/>
        </p:nvPicPr>
        <p:blipFill>
          <a:blip r:embed="rId4"/>
          <a:stretch>
            <a:fillRect/>
          </a:stretch>
        </p:blipFill>
        <p:spPr>
          <a:xfrm>
            <a:off x="7745507" y="0"/>
            <a:ext cx="4446494" cy="3119183"/>
          </a:xfrm>
          <a:prstGeom prst="rect">
            <a:avLst/>
          </a:prstGeom>
        </p:spPr>
      </p:pic>
    </p:spTree>
    <p:extLst>
      <p:ext uri="{BB962C8B-B14F-4D97-AF65-F5344CB8AC3E}">
        <p14:creationId xmlns:p14="http://schemas.microsoft.com/office/powerpoint/2010/main" val="141587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075459" cy="860611"/>
          </a:xfrm>
        </p:spPr>
        <p:txBody>
          <a:bodyPr/>
          <a:lstStyle/>
          <a:p>
            <a:r>
              <a:rPr lang="en-US" dirty="0" err="1" smtClean="0"/>
              <a:t>DeBroglie</a:t>
            </a:r>
            <a:r>
              <a:rPr lang="en-US" dirty="0" smtClean="0"/>
              <a:t> Waves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1376" y="763306"/>
                <a:ext cx="12160624" cy="6229165"/>
              </a:xfrm>
            </p:spPr>
            <p:txBody>
              <a:bodyPr>
                <a:normAutofit fontScale="92500" lnSpcReduction="20000"/>
              </a:bodyPr>
              <a:lstStyle/>
              <a:p>
                <a:r>
                  <a:rPr lang="en-US" dirty="0" smtClean="0"/>
                  <a:t>Seeing that light, what physicists used to think solely as a wave, now had some particle properties, could things that were thought to be particles actually have wave properties?</a:t>
                </a:r>
              </a:p>
              <a:p>
                <a:r>
                  <a:rPr lang="en-US" dirty="0" smtClean="0"/>
                  <a:t>This was the major topic of Louis </a:t>
                </a:r>
                <a:r>
                  <a:rPr lang="en-US" dirty="0" err="1" smtClean="0"/>
                  <a:t>deBroglie’s</a:t>
                </a:r>
                <a:r>
                  <a:rPr lang="en-US" dirty="0" smtClean="0"/>
                  <a:t> Ph.D. thesis written in 1924, for which he received the Nobel Prize in Physics in 1929.</a:t>
                </a:r>
              </a:p>
              <a:p>
                <a:r>
                  <a:rPr lang="en-US" dirty="0" smtClean="0"/>
                  <a:t>He postulated that all particles should have a wavelength associated with them, now called the </a:t>
                </a:r>
                <a:r>
                  <a:rPr lang="en-US" dirty="0" err="1" smtClean="0"/>
                  <a:t>deBroglie</a:t>
                </a:r>
                <a:r>
                  <a:rPr lang="en-US" dirty="0" smtClean="0"/>
                  <a:t> wavelength</a:t>
                </a:r>
              </a:p>
              <a:p>
                <a:pPr marL="0"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h</m:t>
                          </m:r>
                        </m:num>
                        <m:den>
                          <m:r>
                            <a:rPr lang="en-US" b="0" i="1" smtClean="0">
                              <a:latin typeface="Cambria Math" panose="02040503050406030204" pitchFamily="18" charset="0"/>
                              <a:ea typeface="Cambria Math" panose="02040503050406030204" pitchFamily="18" charset="0"/>
                            </a:rPr>
                            <m:t>𝑚𝑣</m:t>
                          </m:r>
                        </m:den>
                      </m:f>
                    </m:oMath>
                  </m:oMathPara>
                </a14:m>
                <a:endParaRPr lang="en-US" dirty="0" smtClean="0"/>
              </a:p>
              <a:p>
                <a:pPr marL="0" indent="0">
                  <a:buNone/>
                </a:pPr>
                <a:r>
                  <a:rPr lang="en-US" dirty="0" smtClean="0"/>
                  <a:t>   where </a:t>
                </a:r>
                <a14:m>
                  <m:oMath xmlns:m="http://schemas.openxmlformats.org/officeDocument/2006/math">
                    <m:r>
                      <a:rPr lang="en-US" b="0" i="1" smtClean="0">
                        <a:latin typeface="Cambria Math" panose="02040503050406030204" pitchFamily="18" charset="0"/>
                      </a:rPr>
                      <m:t>h</m:t>
                    </m:r>
                    <m:r>
                      <a:rPr lang="en-US" b="0" i="0" smtClean="0">
                        <a:latin typeface="Cambria Math" panose="02040503050406030204" pitchFamily="18" charset="0"/>
                      </a:rPr>
                      <m:t>=6.6 </m:t>
                    </m:r>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−34</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𝐽𝑜𝑢𝑙𝑒</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𝑠𝑒𝑐𝑜𝑛𝑑𝑠</m:t>
                    </m:r>
                  </m:oMath>
                </a14:m>
                <a:r>
                  <a:rPr lang="en-US" dirty="0" smtClean="0"/>
                  <a:t> is Planck’s constant.</a:t>
                </a:r>
              </a:p>
              <a:p>
                <a:r>
                  <a:rPr lang="en-US" dirty="0" smtClean="0"/>
                  <a:t>For most macroscopic objects, the wavelength was much too small to be detected.</a:t>
                </a:r>
              </a:p>
              <a:p>
                <a:r>
                  <a:rPr lang="en-US" dirty="0" smtClean="0"/>
                  <a:t>However, for a typical electron, the wavelength is on the order of a few nanometers.</a:t>
                </a:r>
              </a:p>
              <a:p>
                <a:r>
                  <a:rPr lang="en-US" dirty="0" smtClean="0"/>
                  <a:t>The wave nature of electrons was first measured by Thomson and Reid and Davisson and </a:t>
                </a:r>
                <a:r>
                  <a:rPr lang="en-US" dirty="0" err="1" smtClean="0"/>
                  <a:t>Germer</a:t>
                </a:r>
                <a:r>
                  <a:rPr lang="en-US" dirty="0" smtClean="0"/>
                  <a:t> in 1927 (Davisson &amp; </a:t>
                </a:r>
                <a:r>
                  <a:rPr lang="en-US" dirty="0" err="1" smtClean="0"/>
                  <a:t>Germer</a:t>
                </a:r>
                <a:r>
                  <a:rPr lang="en-US" dirty="0" smtClean="0"/>
                  <a:t> won the 1937 Nobel Prize in Physics).</a:t>
                </a:r>
              </a:p>
              <a:p>
                <a:r>
                  <a:rPr lang="en-US" dirty="0" smtClean="0"/>
                  <a:t>Eventually experiments similar to the double-slit experiment were done for electrons, protons and neutrons as well as molecules up to a mass of 25,000 </a:t>
                </a:r>
                <a:r>
                  <a:rPr lang="en-US" dirty="0" err="1" smtClean="0"/>
                  <a:t>a.m.u.’s</a:t>
                </a:r>
                <a:r>
                  <a:rPr lang="en-US" dirty="0" smtClean="0"/>
                  <a:t>! </a:t>
                </a:r>
              </a:p>
              <a:p>
                <a:r>
                  <a:rPr lang="en-US" dirty="0" smtClean="0"/>
                  <a:t>Included in these was passing a single electron through two-slits.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1376" y="763306"/>
                <a:ext cx="12160624" cy="6229165"/>
              </a:xfrm>
              <a:blipFill>
                <a:blip r:embed="rId2"/>
                <a:stretch>
                  <a:fillRect l="-752" t="-2446" r="-35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8814669" y="2175246"/>
            <a:ext cx="3112872" cy="4669309"/>
          </a:xfrm>
          <a:prstGeom prst="rect">
            <a:avLst/>
          </a:prstGeom>
        </p:spPr>
      </p:pic>
      <p:pic>
        <p:nvPicPr>
          <p:cNvPr id="5" name="Picture 4"/>
          <p:cNvPicPr>
            <a:picLocks noChangeAspect="1"/>
          </p:cNvPicPr>
          <p:nvPr/>
        </p:nvPicPr>
        <p:blipFill>
          <a:blip r:embed="rId4"/>
          <a:stretch>
            <a:fillRect/>
          </a:stretch>
        </p:blipFill>
        <p:spPr>
          <a:xfrm>
            <a:off x="31375" y="1367957"/>
            <a:ext cx="4997824" cy="3542147"/>
          </a:xfrm>
          <a:prstGeom prst="rect">
            <a:avLst/>
          </a:prstGeom>
        </p:spPr>
      </p:pic>
      <p:pic>
        <p:nvPicPr>
          <p:cNvPr id="6" name="Picture 5"/>
          <p:cNvPicPr>
            <a:picLocks noChangeAspect="1"/>
          </p:cNvPicPr>
          <p:nvPr/>
        </p:nvPicPr>
        <p:blipFill>
          <a:blip r:embed="rId5"/>
          <a:stretch>
            <a:fillRect/>
          </a:stretch>
        </p:blipFill>
        <p:spPr>
          <a:xfrm>
            <a:off x="5060576" y="1367957"/>
            <a:ext cx="3557746" cy="3587230"/>
          </a:xfrm>
          <a:prstGeom prst="rect">
            <a:avLst/>
          </a:prstGeom>
        </p:spPr>
      </p:pic>
      <p:pic>
        <p:nvPicPr>
          <p:cNvPr id="7" name="Picture 6"/>
          <p:cNvPicPr>
            <a:picLocks noChangeAspect="1"/>
          </p:cNvPicPr>
          <p:nvPr/>
        </p:nvPicPr>
        <p:blipFill>
          <a:blip r:embed="rId6"/>
          <a:stretch>
            <a:fillRect/>
          </a:stretch>
        </p:blipFill>
        <p:spPr>
          <a:xfrm>
            <a:off x="8682256" y="1412875"/>
            <a:ext cx="3445809" cy="3497393"/>
          </a:xfrm>
          <a:prstGeom prst="rect">
            <a:avLst/>
          </a:prstGeom>
        </p:spPr>
      </p:pic>
      <p:pic>
        <p:nvPicPr>
          <p:cNvPr id="11" name="Picture 10"/>
          <p:cNvPicPr>
            <a:picLocks noChangeAspect="1"/>
          </p:cNvPicPr>
          <p:nvPr/>
        </p:nvPicPr>
        <p:blipFill>
          <a:blip r:embed="rId7"/>
          <a:stretch>
            <a:fillRect/>
          </a:stretch>
        </p:blipFill>
        <p:spPr>
          <a:xfrm>
            <a:off x="861348" y="1"/>
            <a:ext cx="10084558" cy="6298546"/>
          </a:xfrm>
          <a:prstGeom prst="rect">
            <a:avLst/>
          </a:prstGeom>
        </p:spPr>
      </p:pic>
    </p:spTree>
    <p:extLst>
      <p:ext uri="{BB962C8B-B14F-4D97-AF65-F5344CB8AC3E}">
        <p14:creationId xmlns:p14="http://schemas.microsoft.com/office/powerpoint/2010/main" val="216987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779928"/>
          </a:xfrm>
        </p:spPr>
        <p:txBody>
          <a:bodyPr/>
          <a:lstStyle/>
          <a:p>
            <a:r>
              <a:rPr lang="en-US" dirty="0" smtClean="0"/>
              <a:t>The Uncertainty </a:t>
            </a:r>
            <a:r>
              <a:rPr lang="en-US" dirty="0"/>
              <a:t>P</a:t>
            </a:r>
            <a:r>
              <a:rPr lang="en-US" dirty="0" smtClean="0"/>
              <a:t>rinciple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618563"/>
                <a:ext cx="12192000" cy="6414249"/>
              </a:xfrm>
            </p:spPr>
            <p:txBody>
              <a:bodyPr>
                <a:normAutofit fontScale="92500" lnSpcReduction="10000"/>
              </a:bodyPr>
              <a:lstStyle/>
              <a:p>
                <a:r>
                  <a:rPr lang="en-US" dirty="0" smtClean="0"/>
                  <a:t>As suggested by Feynman’s thought experiment, the act of measuring changes the state of the system being measured.</a:t>
                </a:r>
              </a:p>
              <a:p>
                <a:r>
                  <a:rPr lang="en-US" dirty="0" smtClean="0"/>
                  <a:t>This is because you can’t make a measurement without interacting with the system being measured.</a:t>
                </a:r>
              </a:p>
              <a:p>
                <a:r>
                  <a:rPr lang="en-US" dirty="0" smtClean="0"/>
                  <a:t>Because of this, all “particles”, matter and light alike, have an uncertainty associated with them.</a:t>
                </a:r>
              </a:p>
              <a:p>
                <a:r>
                  <a:rPr lang="en-US" dirty="0" smtClean="0"/>
                  <a:t>The more we know about their position, the less certain we are about their momentum and vice versa.</a:t>
                </a:r>
              </a:p>
              <a:p>
                <a:r>
                  <a:rPr lang="en-US" dirty="0" smtClean="0"/>
                  <a:t>This was first put forth by Heisenberg in 1927 and is known as his uncertainty principle.  It can be stated mathematically as</a:t>
                </a:r>
              </a:p>
              <a:p>
                <a:pPr marL="0"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h</m:t>
                          </m:r>
                        </m:num>
                        <m:den>
                          <m:r>
                            <a:rPr lang="en-US" b="0" i="1" smtClean="0">
                              <a:latin typeface="Cambria Math" panose="02040503050406030204" pitchFamily="18" charset="0"/>
                              <a:ea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𝜋</m:t>
                          </m:r>
                        </m:den>
                      </m:f>
                    </m:oMath>
                  </m:oMathPara>
                </a14:m>
                <a:endParaRPr lang="en-US" dirty="0" smtClean="0"/>
              </a:p>
              <a:p>
                <a:r>
                  <a:rPr lang="en-US" dirty="0" smtClean="0"/>
                  <a:t>Other uncertainty relations can be formulated between angular position and angular momentum as well as between energy and time.</a:t>
                </a:r>
              </a:p>
              <a:p>
                <a:r>
                  <a:rPr lang="en-US" dirty="0"/>
                  <a:t>This principle has been subsequently verified in the diffraction of light, the Mossbauer effect with nuclear lifetimes, the spread of fullerene momenta and the measurement of nuclear spins.</a:t>
                </a:r>
              </a:p>
              <a:p>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618563"/>
                <a:ext cx="12192000" cy="6414249"/>
              </a:xfrm>
              <a:blipFill>
                <a:blip r:embed="rId2"/>
                <a:stretch>
                  <a:fillRect l="-750" t="-1899" r="-1050" b="-570"/>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8458200" y="2"/>
            <a:ext cx="3733800" cy="3594389"/>
          </a:xfrm>
          <a:prstGeom prst="rect">
            <a:avLst/>
          </a:prstGeom>
        </p:spPr>
      </p:pic>
      <p:pic>
        <p:nvPicPr>
          <p:cNvPr id="6" name="Picture 5"/>
          <p:cNvPicPr>
            <a:picLocks noChangeAspect="1"/>
          </p:cNvPicPr>
          <p:nvPr/>
        </p:nvPicPr>
        <p:blipFill>
          <a:blip r:embed="rId4"/>
          <a:stretch>
            <a:fillRect/>
          </a:stretch>
        </p:blipFill>
        <p:spPr>
          <a:xfrm>
            <a:off x="1" y="294975"/>
            <a:ext cx="8458200" cy="5447081"/>
          </a:xfrm>
          <a:prstGeom prst="rect">
            <a:avLst/>
          </a:prstGeom>
        </p:spPr>
      </p:pic>
    </p:spTree>
    <p:extLst>
      <p:ext uri="{BB962C8B-B14F-4D97-AF65-F5344CB8AC3E}">
        <p14:creationId xmlns:p14="http://schemas.microsoft.com/office/powerpoint/2010/main" val="173505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0" y="1"/>
                <a:ext cx="12192000" cy="658905"/>
              </a:xfrm>
            </p:spPr>
            <p:txBody>
              <a:bodyPr>
                <a:normAutofit fontScale="90000"/>
              </a:bodyPr>
              <a:lstStyle/>
              <a:p>
                <a:r>
                  <a:rPr lang="en-US" dirty="0" smtClean="0"/>
                  <a:t>The </a:t>
                </a:r>
                <a:r>
                  <a:rPr lang="en-US" dirty="0" err="1" smtClean="0"/>
                  <a:t>Schr</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𝑜</m:t>
                        </m:r>
                      </m:e>
                    </m:acc>
                  </m:oMath>
                </a14:m>
                <a:r>
                  <a:rPr lang="en-US" dirty="0" smtClean="0"/>
                  <a:t>dinger Equation</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0" y="1"/>
                <a:ext cx="12192000" cy="658905"/>
              </a:xfrm>
              <a:blipFill>
                <a:blip r:embed="rId2"/>
                <a:stretch>
                  <a:fillRect l="-1750" t="-24074" b="-388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0" y="658905"/>
                <a:ext cx="12192000" cy="6368911"/>
              </a:xfrm>
            </p:spPr>
            <p:txBody>
              <a:bodyPr>
                <a:normAutofit fontScale="92500" lnSpcReduction="20000"/>
              </a:bodyPr>
              <a:lstStyle/>
              <a:p>
                <a:r>
                  <a:rPr lang="en-US" dirty="0" smtClean="0"/>
                  <a:t>If there is uncertainty in the position and/or momentum of matter particles, and they have wave properties, how do we predict their future behavior?</a:t>
                </a:r>
              </a:p>
              <a:p>
                <a:r>
                  <a:rPr lang="en-US" dirty="0" smtClean="0"/>
                  <a:t>For classical particles, we can just use Newton’s 2</a:t>
                </a:r>
                <a:r>
                  <a:rPr lang="en-US" baseline="30000" dirty="0" smtClean="0"/>
                  <a:t>nd</a:t>
                </a:r>
                <a:r>
                  <a:rPr lang="en-US" dirty="0" smtClean="0"/>
                  <a:t> law</a:t>
                </a:r>
                <a:r>
                  <a:rPr lang="en-US" dirty="0" smtClean="0"/>
                  <a:t>. (</a:t>
                </a:r>
                <a14:m>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𝑚</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𝑥</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oMath>
                </a14:m>
                <a:r>
                  <a:rPr lang="en-US" dirty="0" smtClean="0"/>
                  <a:t>) </a:t>
                </a:r>
                <a:r>
                  <a:rPr lang="en-US" dirty="0" smtClean="0"/>
                  <a:t>What about for quantum objects that have wave and particle properties (i.e. </a:t>
                </a:r>
                <a:r>
                  <a:rPr lang="en-US" dirty="0" err="1" smtClean="0"/>
                  <a:t>wavicles</a:t>
                </a:r>
                <a:r>
                  <a:rPr lang="en-US" dirty="0" smtClean="0"/>
                  <a:t>)?</a:t>
                </a:r>
              </a:p>
              <a:p>
                <a:r>
                  <a:rPr lang="en-US" dirty="0" smtClean="0"/>
                  <a:t>Physicist Peter Debye stated that if matter really had wave properties then there should be a wave equation describing the evolution of matter in time.</a:t>
                </a:r>
              </a:p>
              <a:p>
                <a:r>
                  <a:rPr lang="en-US" dirty="0" smtClean="0"/>
                  <a:t>In 1926, Erwin </a:t>
                </a:r>
                <a:r>
                  <a:rPr lang="en-US" dirty="0" err="1" smtClean="0"/>
                  <a:t>Schr</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𝑜</m:t>
                        </m:r>
                      </m:e>
                    </m:acc>
                  </m:oMath>
                </a14:m>
                <a:r>
                  <a:rPr lang="en-US" dirty="0" smtClean="0"/>
                  <a:t>dinger derived just such an equation which now bears his name and is given by</a:t>
                </a:r>
              </a:p>
              <a:p>
                <a:pPr marL="0"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𝑖h</m:t>
                          </m:r>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den>
                      </m:f>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𝜕𝜓</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𝒓</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h</m:t>
                              </m:r>
                            </m:e>
                            <m:sup>
                              <m:r>
                                <a:rPr lang="en-US" b="0" i="1" smtClean="0">
                                  <a:latin typeface="Cambria Math" panose="02040503050406030204" pitchFamily="18" charset="0"/>
                                </a:rPr>
                                <m:t>2</m:t>
                              </m:r>
                            </m:sup>
                          </m:sSup>
                        </m:num>
                        <m:den>
                          <m:r>
                            <a:rPr lang="en-US" b="0" i="1" smtClean="0">
                              <a:latin typeface="Cambria Math" panose="02040503050406030204" pitchFamily="18" charset="0"/>
                            </a:rPr>
                            <m:t>8</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𝜋</m:t>
                              </m:r>
                            </m:e>
                            <m:sup>
                              <m:r>
                                <a:rPr lang="en-US" b="0" i="1" smtClean="0">
                                  <a:latin typeface="Cambria Math" panose="02040503050406030204" pitchFamily="18" charset="0"/>
                                </a:rPr>
                                <m:t>2</m:t>
                              </m:r>
                            </m:sup>
                          </m:sSup>
                          <m:r>
                            <a:rPr lang="en-US" b="0" i="1" smtClean="0">
                              <a:latin typeface="Cambria Math" panose="02040503050406030204" pitchFamily="18" charset="0"/>
                            </a:rPr>
                            <m:t>𝑚</m:t>
                          </m:r>
                        </m:den>
                      </m:f>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rPr>
                            <m:t>2</m:t>
                          </m:r>
                        </m:sup>
                      </m:sSup>
                      <m:r>
                        <a:rPr lang="el-GR" i="1">
                          <a:latin typeface="Cambria Math" panose="02040503050406030204" pitchFamily="18" charset="0"/>
                          <a:ea typeface="Cambria Math" panose="02040503050406030204" pitchFamily="18" charset="0"/>
                        </a:rPr>
                        <m:t>𝜓</m:t>
                      </m:r>
                      <m:r>
                        <a:rPr lang="en-US" b="1" i="0" smtClean="0">
                          <a:latin typeface="Cambria Math" panose="02040503050406030204" pitchFamily="18" charset="0"/>
                          <a:ea typeface="Cambria Math" panose="02040503050406030204" pitchFamily="18" charset="0"/>
                        </a:rPr>
                        <m:t>(</m:t>
                      </m:r>
                      <m:r>
                        <a:rPr lang="en-US" b="1" i="0" smtClean="0">
                          <a:latin typeface="Cambria Math" panose="02040503050406030204" pitchFamily="18" charset="0"/>
                          <a:ea typeface="Cambria Math" panose="02040503050406030204" pitchFamily="18" charset="0"/>
                        </a:rPr>
                        <m:t>𝐫</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t</m:t>
                      </m:r>
                      <m:r>
                        <a:rPr lang="en-US" b="0" i="0" smtClean="0">
                          <a:latin typeface="Cambria Math" panose="02040503050406030204" pitchFamily="18" charset="0"/>
                          <a:ea typeface="Cambria Math" panose="02040503050406030204" pitchFamily="18" charset="0"/>
                        </a:rPr>
                        <m:t>)</m:t>
                      </m:r>
                      <m:r>
                        <a:rPr lang="en-US" b="1"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V</m:t>
                      </m:r>
                      <m:r>
                        <a:rPr lang="en-US" b="0" i="0" smtClean="0">
                          <a:latin typeface="Cambria Math" panose="02040503050406030204" pitchFamily="18" charset="0"/>
                          <a:ea typeface="Cambria Math" panose="02040503050406030204" pitchFamily="18" charset="0"/>
                        </a:rPr>
                        <m:t>(</m:t>
                      </m:r>
                      <m:r>
                        <a:rPr lang="en-US" b="1" i="0" smtClean="0">
                          <a:latin typeface="Cambria Math" panose="02040503050406030204" pitchFamily="18" charset="0"/>
                          <a:ea typeface="Cambria Math" panose="02040503050406030204" pitchFamily="18" charset="0"/>
                        </a:rPr>
                        <m:t>𝐫</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t</m:t>
                      </m:r>
                      <m:r>
                        <a:rPr lang="en-US" b="0" i="0" smtClean="0">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𝜓</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𝒓</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oMath>
                  </m:oMathPara>
                </a14:m>
                <a:endParaRPr lang="en-US" dirty="0" smtClean="0"/>
              </a:p>
              <a:p>
                <a:pPr marL="0" indent="0">
                  <a:buNone/>
                </a:pPr>
                <a:r>
                  <a:rPr lang="en-US" dirty="0" smtClean="0"/>
                  <a:t>   where </a:t>
                </a:r>
                <a14:m>
                  <m:oMath xmlns:m="http://schemas.openxmlformats.org/officeDocument/2006/math">
                    <m:r>
                      <a:rPr lang="en-US" i="1" smtClean="0">
                        <a:latin typeface="Cambria Math" panose="02040503050406030204" pitchFamily="18" charset="0"/>
                        <a:ea typeface="Cambria Math" panose="02040503050406030204" pitchFamily="18" charset="0"/>
                      </a:rPr>
                      <m:t>𝜓</m:t>
                    </m:r>
                  </m:oMath>
                </a14:m>
                <a:r>
                  <a:rPr lang="en-US" dirty="0" smtClean="0"/>
                  <a:t> is called the </a:t>
                </a:r>
                <a:r>
                  <a:rPr lang="en-US" dirty="0" err="1" smtClean="0"/>
                  <a:t>wavefunction</a:t>
                </a:r>
                <a:r>
                  <a:rPr lang="en-US" dirty="0" smtClean="0"/>
                  <a:t> of the “particle”.</a:t>
                </a:r>
              </a:p>
              <a:p>
                <a:r>
                  <a:rPr lang="en-US" dirty="0" smtClean="0"/>
                  <a:t>His equation gave similar predictions for the hydrogen atom as Bohr, but was also able to predict correct wave functions for atoms with more than one electron.</a:t>
                </a:r>
              </a:p>
              <a:p>
                <a:r>
                  <a:rPr lang="en-US" dirty="0" smtClean="0"/>
                  <a:t>This would win him half of the Nobel Prize in Physics in 1933.</a:t>
                </a:r>
              </a:p>
              <a:p>
                <a:r>
                  <a:rPr lang="en-US" dirty="0" smtClean="0"/>
                  <a:t>The </a:t>
                </a:r>
                <a:r>
                  <a:rPr lang="en-US" dirty="0" err="1" smtClean="0"/>
                  <a:t>wavefunction</a:t>
                </a:r>
                <a:r>
                  <a:rPr lang="en-US" dirty="0" smtClean="0"/>
                  <a:t> assigns a complex number to every point in space.</a:t>
                </a:r>
              </a:p>
              <a:p>
                <a:r>
                  <a:rPr lang="en-US" dirty="0" smtClean="0"/>
                  <a:t>But what does </a:t>
                </a:r>
                <a14:m>
                  <m:oMath xmlns:m="http://schemas.openxmlformats.org/officeDocument/2006/math">
                    <m:r>
                      <a:rPr lang="en-US" i="1" smtClean="0">
                        <a:latin typeface="Cambria Math" panose="02040503050406030204" pitchFamily="18" charset="0"/>
                        <a:ea typeface="Cambria Math" panose="02040503050406030204" pitchFamily="18" charset="0"/>
                      </a:rPr>
                      <m:t>𝜓</m:t>
                    </m:r>
                  </m:oMath>
                </a14:m>
                <a:r>
                  <a:rPr lang="en-US" dirty="0" smtClean="0"/>
                  <a:t> actually represent?</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0" y="658905"/>
                <a:ext cx="12192000" cy="6368911"/>
              </a:xfrm>
              <a:blipFill>
                <a:blip r:embed="rId3"/>
                <a:stretch>
                  <a:fillRect l="-750" t="-2392" r="-950"/>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6203629" y="-1"/>
            <a:ext cx="3145459" cy="2191783"/>
          </a:xfrm>
          <a:prstGeom prst="rect">
            <a:avLst/>
          </a:prstGeom>
        </p:spPr>
      </p:pic>
      <p:pic>
        <p:nvPicPr>
          <p:cNvPr id="5" name="Picture 4"/>
          <p:cNvPicPr>
            <a:picLocks noChangeAspect="1"/>
          </p:cNvPicPr>
          <p:nvPr/>
        </p:nvPicPr>
        <p:blipFill>
          <a:blip r:embed="rId5"/>
          <a:stretch>
            <a:fillRect/>
          </a:stretch>
        </p:blipFill>
        <p:spPr>
          <a:xfrm>
            <a:off x="10106360" y="3950326"/>
            <a:ext cx="2055223" cy="2907674"/>
          </a:xfrm>
          <a:prstGeom prst="rect">
            <a:avLst/>
          </a:prstGeom>
        </p:spPr>
      </p:pic>
      <p:pic>
        <p:nvPicPr>
          <p:cNvPr id="6" name="Picture 5"/>
          <p:cNvPicPr>
            <a:picLocks noChangeAspect="1"/>
          </p:cNvPicPr>
          <p:nvPr/>
        </p:nvPicPr>
        <p:blipFill>
          <a:blip r:embed="rId6"/>
          <a:stretch>
            <a:fillRect/>
          </a:stretch>
        </p:blipFill>
        <p:spPr>
          <a:xfrm>
            <a:off x="-1" y="0"/>
            <a:ext cx="5109883" cy="4645348"/>
          </a:xfrm>
          <a:prstGeom prst="rect">
            <a:avLst/>
          </a:prstGeom>
        </p:spPr>
      </p:pic>
      <p:pic>
        <p:nvPicPr>
          <p:cNvPr id="7" name="Picture 6"/>
          <p:cNvPicPr>
            <a:picLocks noChangeAspect="1"/>
          </p:cNvPicPr>
          <p:nvPr/>
        </p:nvPicPr>
        <p:blipFill>
          <a:blip r:embed="rId7"/>
          <a:stretch>
            <a:fillRect/>
          </a:stretch>
        </p:blipFill>
        <p:spPr>
          <a:xfrm>
            <a:off x="6831106" y="35018"/>
            <a:ext cx="4573206" cy="4573206"/>
          </a:xfrm>
          <a:prstGeom prst="rect">
            <a:avLst/>
          </a:prstGeom>
        </p:spPr>
      </p:pic>
    </p:spTree>
    <p:extLst>
      <p:ext uri="{BB962C8B-B14F-4D97-AF65-F5344CB8AC3E}">
        <p14:creationId xmlns:p14="http://schemas.microsoft.com/office/powerpoint/2010/main" val="407376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99246"/>
          </a:xfrm>
        </p:spPr>
        <p:txBody>
          <a:bodyPr/>
          <a:lstStyle/>
          <a:p>
            <a:r>
              <a:rPr lang="en-US" dirty="0" smtClean="0"/>
              <a:t>Probability Waves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0" y="537883"/>
                <a:ext cx="12192000" cy="6320118"/>
              </a:xfrm>
            </p:spPr>
            <p:txBody>
              <a:bodyPr>
                <a:noAutofit/>
              </a:bodyPr>
              <a:lstStyle/>
              <a:p>
                <a:r>
                  <a:rPr lang="en-US" sz="2600" dirty="0" smtClean="0"/>
                  <a:t>If elementary particles actually have wave characteristics, then what is waving?</a:t>
                </a:r>
              </a:p>
              <a:p>
                <a:r>
                  <a:rPr lang="en-US" sz="2600" dirty="0" smtClean="0"/>
                  <a:t>It turns out that </a:t>
                </a:r>
                <a14:m>
                  <m:oMath xmlns:m="http://schemas.openxmlformats.org/officeDocument/2006/math">
                    <m:r>
                      <a:rPr lang="en-US" sz="2600" i="1" smtClean="0">
                        <a:latin typeface="Cambria Math" panose="02040503050406030204" pitchFamily="18" charset="0"/>
                        <a:ea typeface="Cambria Math" panose="02040503050406030204" pitchFamily="18" charset="0"/>
                      </a:rPr>
                      <m:t>𝜓</m:t>
                    </m:r>
                  </m:oMath>
                </a14:m>
                <a:r>
                  <a:rPr lang="en-US" sz="2600" dirty="0" smtClean="0"/>
                  <a:t> is the particle amplitude and is usually complex-valued.  As such it has </a:t>
                </a:r>
                <a:r>
                  <a:rPr lang="en-US" sz="2600" b="1" dirty="0" smtClean="0"/>
                  <a:t>no physical relevance.</a:t>
                </a:r>
                <a:endParaRPr lang="en-US" sz="2600" dirty="0" smtClean="0"/>
              </a:p>
              <a:p>
                <a:r>
                  <a:rPr lang="en-US" sz="2600" dirty="0" err="1" smtClean="0"/>
                  <a:t>Schr</a:t>
                </a:r>
                <a14:m>
                  <m:oMath xmlns:m="http://schemas.openxmlformats.org/officeDocument/2006/math">
                    <m:acc>
                      <m:accPr>
                        <m:chr m:val="̈"/>
                        <m:ctrlPr>
                          <a:rPr lang="en-US" sz="2600" i="1" smtClean="0">
                            <a:latin typeface="Cambria Math" panose="02040503050406030204" pitchFamily="18" charset="0"/>
                          </a:rPr>
                        </m:ctrlPr>
                      </m:accPr>
                      <m:e>
                        <m:r>
                          <a:rPr lang="en-US" sz="2600" b="0" i="1" smtClean="0">
                            <a:latin typeface="Cambria Math" panose="02040503050406030204" pitchFamily="18" charset="0"/>
                          </a:rPr>
                          <m:t>𝑜</m:t>
                        </m:r>
                      </m:e>
                    </m:acc>
                  </m:oMath>
                </a14:m>
                <a:r>
                  <a:rPr lang="en-US" sz="2600" dirty="0" smtClean="0"/>
                  <a:t>dinger thought that </a:t>
                </a:r>
                <a14:m>
                  <m:oMath xmlns:m="http://schemas.openxmlformats.org/officeDocument/2006/math">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m:t>
                        </m:r>
                        <m:r>
                          <a:rPr lang="en-US" sz="2600" i="1" smtClean="0">
                            <a:latin typeface="Cambria Math" panose="02040503050406030204" pitchFamily="18" charset="0"/>
                            <a:ea typeface="Cambria Math" panose="02040503050406030204" pitchFamily="18" charset="0"/>
                          </a:rPr>
                          <m:t>𝜓</m:t>
                        </m:r>
                        <m:r>
                          <a:rPr lang="en-US" sz="2600" b="0" i="1" smtClean="0">
                            <a:latin typeface="Cambria Math" panose="02040503050406030204" pitchFamily="18" charset="0"/>
                            <a:ea typeface="Cambria Math" panose="02040503050406030204" pitchFamily="18" charset="0"/>
                          </a:rPr>
                          <m:t>|</m:t>
                        </m:r>
                      </m:e>
                      <m:sup>
                        <m:r>
                          <a:rPr lang="en-US" sz="2600" b="0" i="1" smtClean="0">
                            <a:latin typeface="Cambria Math" panose="02040503050406030204" pitchFamily="18" charset="0"/>
                          </a:rPr>
                          <m:t>2</m:t>
                        </m:r>
                      </m:sup>
                    </m:sSup>
                  </m:oMath>
                </a14:m>
                <a:r>
                  <a:rPr lang="en-US" sz="2600" dirty="0" smtClean="0"/>
                  <a:t> was proportional to the charge density.</a:t>
                </a:r>
              </a:p>
              <a:p>
                <a:r>
                  <a:rPr lang="en-US" sz="2600" dirty="0" smtClean="0"/>
                  <a:t>However, this interpretation wouldn’t work for multiple particle configurations.</a:t>
                </a:r>
              </a:p>
              <a:p>
                <a:r>
                  <a:rPr lang="en-US" sz="2600" dirty="0" smtClean="0"/>
                  <a:t>In 1926, shortly after </a:t>
                </a:r>
                <a:r>
                  <a:rPr lang="en-US" sz="2600" dirty="0" err="1" smtClean="0"/>
                  <a:t>Schr</a:t>
                </a:r>
                <a14:m>
                  <m:oMath xmlns:m="http://schemas.openxmlformats.org/officeDocument/2006/math">
                    <m:acc>
                      <m:accPr>
                        <m:chr m:val="̈"/>
                        <m:ctrlPr>
                          <a:rPr lang="en-US" sz="2600" i="1" smtClean="0">
                            <a:latin typeface="Cambria Math" panose="02040503050406030204" pitchFamily="18" charset="0"/>
                          </a:rPr>
                        </m:ctrlPr>
                      </m:accPr>
                      <m:e>
                        <m:r>
                          <a:rPr lang="en-US" sz="2600" b="0" i="1" smtClean="0">
                            <a:latin typeface="Cambria Math" panose="02040503050406030204" pitchFamily="18" charset="0"/>
                          </a:rPr>
                          <m:t>𝑜</m:t>
                        </m:r>
                      </m:e>
                    </m:acc>
                  </m:oMath>
                </a14:m>
                <a:r>
                  <a:rPr lang="en-US" sz="2600" dirty="0" smtClean="0"/>
                  <a:t>dinger published his equation, Max Born solved it for a scattering problem and stated that </a:t>
                </a:r>
                <a14:m>
                  <m:oMath xmlns:m="http://schemas.openxmlformats.org/officeDocument/2006/math">
                    <m:sSup>
                      <m:sSupPr>
                        <m:ctrlPr>
                          <a:rPr lang="en-US" sz="2600" i="1">
                            <a:latin typeface="Cambria Math" panose="02040503050406030204" pitchFamily="18" charset="0"/>
                          </a:rPr>
                        </m:ctrlPr>
                      </m:sSupPr>
                      <m:e>
                        <m:r>
                          <a:rPr lang="en-US" sz="2600" i="1">
                            <a:latin typeface="Cambria Math" panose="02040503050406030204" pitchFamily="18" charset="0"/>
                          </a:rPr>
                          <m:t>|</m:t>
                        </m:r>
                        <m:r>
                          <a:rPr lang="en-US" sz="2600" i="1">
                            <a:latin typeface="Cambria Math" panose="02040503050406030204" pitchFamily="18" charset="0"/>
                            <a:ea typeface="Cambria Math" panose="02040503050406030204" pitchFamily="18" charset="0"/>
                          </a:rPr>
                          <m:t>𝜓</m:t>
                        </m:r>
                        <m:r>
                          <a:rPr lang="en-US" sz="2600" i="1">
                            <a:latin typeface="Cambria Math" panose="02040503050406030204" pitchFamily="18" charset="0"/>
                            <a:ea typeface="Cambria Math" panose="02040503050406030204" pitchFamily="18" charset="0"/>
                          </a:rPr>
                          <m:t>|</m:t>
                        </m:r>
                      </m:e>
                      <m:sup>
                        <m:r>
                          <a:rPr lang="en-US" sz="2600" i="1">
                            <a:latin typeface="Cambria Math" panose="02040503050406030204" pitchFamily="18" charset="0"/>
                          </a:rPr>
                          <m:t>2</m:t>
                        </m:r>
                      </m:sup>
                    </m:sSup>
                  </m:oMath>
                </a14:m>
                <a:r>
                  <a:rPr lang="en-US" sz="2600" dirty="0" smtClean="0"/>
                  <a:t> was proportional to the probability of finding the particle in a particular region of space.</a:t>
                </a:r>
              </a:p>
              <a:p>
                <a:r>
                  <a:rPr lang="en-US" sz="2600" dirty="0" smtClean="0"/>
                  <a:t>This interpretation is known as the Born rule and is the current way physicists think of the </a:t>
                </a:r>
                <a:r>
                  <a:rPr lang="en-US" sz="2600" dirty="0" err="1" smtClean="0"/>
                  <a:t>wavefunction</a:t>
                </a:r>
                <a:r>
                  <a:rPr lang="en-US" sz="2600" dirty="0" smtClean="0"/>
                  <a:t>.</a:t>
                </a:r>
              </a:p>
              <a:p>
                <a:r>
                  <a:rPr lang="en-US" sz="2600" dirty="0" smtClean="0"/>
                  <a:t>Using the Born rule one can derive the single electron interference pattern produced in the double-slit experiment as well as other such experiments.</a:t>
                </a:r>
              </a:p>
              <a:p>
                <a:r>
                  <a:rPr lang="en-US" sz="2600" dirty="0" smtClean="0"/>
                  <a:t>Born won the Nobel Prize in Physics in 1954 for this and other work.</a:t>
                </a:r>
              </a:p>
              <a:p>
                <a:r>
                  <a:rPr lang="en-US" sz="2600" dirty="0" smtClean="0"/>
                  <a:t>This probability interpretation gives rise to quantum </a:t>
                </a:r>
                <a:r>
                  <a:rPr lang="en-US" sz="2600" dirty="0" smtClean="0"/>
                  <a:t>tunneling, an effect demonstrated in 1957 by Leo Esaki  with his creation of the semiconducting diode.</a:t>
                </a:r>
                <a:endParaRPr lang="en-US" sz="2600" dirty="0" smtClean="0"/>
              </a:p>
              <a:p>
                <a:pPr marL="0" indent="0">
                  <a:buNone/>
                </a:pPr>
                <a:endParaRPr lang="en-US" sz="2600" dirty="0" smtClean="0"/>
              </a:p>
              <a:p>
                <a:endParaRPr lang="en-US" sz="26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0" y="537883"/>
                <a:ext cx="12192000" cy="6320118"/>
              </a:xfrm>
              <a:blipFill>
                <a:blip r:embed="rId2"/>
                <a:stretch>
                  <a:fillRect l="-750" t="-1446" r="-450" b="-4725"/>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10082869" y="1"/>
            <a:ext cx="2109132" cy="2716306"/>
          </a:xfrm>
          <a:prstGeom prst="rect">
            <a:avLst/>
          </a:prstGeom>
        </p:spPr>
      </p:pic>
      <p:pic>
        <p:nvPicPr>
          <p:cNvPr id="5" name="Picture 4"/>
          <p:cNvPicPr>
            <a:picLocks noChangeAspect="1"/>
          </p:cNvPicPr>
          <p:nvPr/>
        </p:nvPicPr>
        <p:blipFill>
          <a:blip r:embed="rId4"/>
          <a:stretch>
            <a:fillRect/>
          </a:stretch>
        </p:blipFill>
        <p:spPr>
          <a:xfrm>
            <a:off x="1428980" y="89333"/>
            <a:ext cx="6975431" cy="3998574"/>
          </a:xfrm>
          <a:prstGeom prst="rect">
            <a:avLst/>
          </a:prstGeom>
        </p:spPr>
      </p:pic>
      <p:pic>
        <p:nvPicPr>
          <p:cNvPr id="7" name="Picture 6"/>
          <p:cNvPicPr>
            <a:picLocks noChangeAspect="1"/>
          </p:cNvPicPr>
          <p:nvPr/>
        </p:nvPicPr>
        <p:blipFill>
          <a:blip r:embed="rId5"/>
          <a:stretch>
            <a:fillRect/>
          </a:stretch>
        </p:blipFill>
        <p:spPr>
          <a:xfrm>
            <a:off x="8350622" y="2405192"/>
            <a:ext cx="3841378" cy="3841378"/>
          </a:xfrm>
          <a:prstGeom prst="rect">
            <a:avLst/>
          </a:prstGeom>
        </p:spPr>
      </p:pic>
      <p:pic>
        <p:nvPicPr>
          <p:cNvPr id="6" name="Picture 5"/>
          <p:cNvPicPr>
            <a:picLocks noChangeAspect="1"/>
          </p:cNvPicPr>
          <p:nvPr/>
        </p:nvPicPr>
        <p:blipFill>
          <a:blip r:embed="rId6"/>
          <a:stretch>
            <a:fillRect/>
          </a:stretch>
        </p:blipFill>
        <p:spPr>
          <a:xfrm>
            <a:off x="-1" y="89333"/>
            <a:ext cx="8785413" cy="4151817"/>
          </a:xfrm>
          <a:prstGeom prst="rect">
            <a:avLst/>
          </a:prstGeom>
        </p:spPr>
      </p:pic>
    </p:spTree>
    <p:extLst>
      <p:ext uri="{BB962C8B-B14F-4D97-AF65-F5344CB8AC3E}">
        <p14:creationId xmlns:p14="http://schemas.microsoft.com/office/powerpoint/2010/main" val="67040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11135</TotalTime>
  <Words>1848</Words>
  <Application>Microsoft Office PowerPoint</Application>
  <PresentationFormat>Widescreen</PresentationFormat>
  <Paragraphs>182</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Cambria Math</vt:lpstr>
      <vt:lpstr>Office Theme</vt:lpstr>
      <vt:lpstr>Quantum Mechanics</vt:lpstr>
      <vt:lpstr>Disclaimer</vt:lpstr>
      <vt:lpstr>Particles and Waves</vt:lpstr>
      <vt:lpstr>Early 20th century problems</vt:lpstr>
      <vt:lpstr>Wave-Particle Duality</vt:lpstr>
      <vt:lpstr>DeBroglie Waves</vt:lpstr>
      <vt:lpstr>The Uncertainty Principle</vt:lpstr>
      <vt:lpstr>The Schro ̈dinger Equation</vt:lpstr>
      <vt:lpstr>Probability Waves</vt:lpstr>
      <vt:lpstr>The Copenhagen Interpretation</vt:lpstr>
      <vt:lpstr>Opponents of Copenhagen</vt:lpstr>
      <vt:lpstr>Alternative Interpretations</vt:lpstr>
      <vt:lpstr>The EPR Paradox</vt:lpstr>
      <vt:lpstr>Entanglement</vt:lpstr>
      <vt:lpstr>Bell’s Inequality</vt:lpstr>
      <vt:lpstr>Modern Experiments</vt:lpstr>
      <vt:lpstr>Final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Mechanics</dc:title>
  <dc:creator>Tech</dc:creator>
  <cp:lastModifiedBy>Tech</cp:lastModifiedBy>
  <cp:revision>88</cp:revision>
  <dcterms:created xsi:type="dcterms:W3CDTF">2024-06-12T03:48:04Z</dcterms:created>
  <dcterms:modified xsi:type="dcterms:W3CDTF">2024-06-24T03:04:49Z</dcterms:modified>
</cp:coreProperties>
</file>