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8" r:id="rId11"/>
    <p:sldId id="265" r:id="rId12"/>
    <p:sldId id="266" r:id="rId13"/>
    <p:sldId id="290" r:id="rId14"/>
    <p:sldId id="270" r:id="rId15"/>
    <p:sldId id="269" r:id="rId16"/>
    <p:sldId id="267" r:id="rId17"/>
    <p:sldId id="271" r:id="rId18"/>
    <p:sldId id="272" r:id="rId19"/>
    <p:sldId id="273" r:id="rId20"/>
    <p:sldId id="289" r:id="rId21"/>
    <p:sldId id="274" r:id="rId22"/>
    <p:sldId id="275" r:id="rId23"/>
    <p:sldId id="276" r:id="rId24"/>
    <p:sldId id="291" r:id="rId25"/>
    <p:sldId id="277" r:id="rId26"/>
    <p:sldId id="284" r:id="rId27"/>
    <p:sldId id="285" r:id="rId28"/>
    <p:sldId id="280" r:id="rId29"/>
    <p:sldId id="278" r:id="rId30"/>
    <p:sldId id="279" r:id="rId31"/>
    <p:sldId id="283" r:id="rId32"/>
    <p:sldId id="288" r:id="rId33"/>
    <p:sldId id="286"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30"/>
    <p:restoredTop sz="94659"/>
  </p:normalViewPr>
  <p:slideViewPr>
    <p:cSldViewPr snapToGrid="0">
      <p:cViewPr varScale="1">
        <p:scale>
          <a:sx n="106" d="100"/>
          <a:sy n="106" d="100"/>
        </p:scale>
        <p:origin x="192"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740E-CDBA-0372-B011-D24B2E15BA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5F267B-E12D-BF05-1A23-8F9A0D0C3B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DC9C97-E2A5-F4B4-0CD0-1FB663DCB235}"/>
              </a:ext>
            </a:extLst>
          </p:cNvPr>
          <p:cNvSpPr>
            <a:spLocks noGrp="1"/>
          </p:cNvSpPr>
          <p:nvPr>
            <p:ph type="dt" sz="half" idx="10"/>
          </p:nvPr>
        </p:nvSpPr>
        <p:spPr/>
        <p:txBody>
          <a:bodyPr/>
          <a:lstStyle/>
          <a:p>
            <a:fld id="{8965F5E6-5B1A-7446-BC84-CADC80768C5E}" type="datetimeFigureOut">
              <a:rPr lang="en-US" smtClean="0"/>
              <a:t>4/2/26</a:t>
            </a:fld>
            <a:endParaRPr lang="en-US"/>
          </a:p>
        </p:txBody>
      </p:sp>
      <p:sp>
        <p:nvSpPr>
          <p:cNvPr id="5" name="Footer Placeholder 4">
            <a:extLst>
              <a:ext uri="{FF2B5EF4-FFF2-40B4-BE49-F238E27FC236}">
                <a16:creationId xmlns:a16="http://schemas.microsoft.com/office/drawing/2014/main" id="{D2918542-284C-55F8-454A-68444A03F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03D92-C62C-5336-5DA0-0AD4AC300D00}"/>
              </a:ext>
            </a:extLst>
          </p:cNvPr>
          <p:cNvSpPr>
            <a:spLocks noGrp="1"/>
          </p:cNvSpPr>
          <p:nvPr>
            <p:ph type="sldNum" sz="quarter" idx="12"/>
          </p:nvPr>
        </p:nvSpPr>
        <p:spPr/>
        <p:txBody>
          <a:bodyPr/>
          <a:lstStyle/>
          <a:p>
            <a:fld id="{0B19DD57-9E7B-F64A-A768-F0FDF795D49A}" type="slidenum">
              <a:rPr lang="en-US" smtClean="0"/>
              <a:t>‹#›</a:t>
            </a:fld>
            <a:endParaRPr lang="en-US"/>
          </a:p>
        </p:txBody>
      </p:sp>
    </p:spTree>
    <p:extLst>
      <p:ext uri="{BB962C8B-B14F-4D97-AF65-F5344CB8AC3E}">
        <p14:creationId xmlns:p14="http://schemas.microsoft.com/office/powerpoint/2010/main" val="5557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0609-6970-85AA-5C05-49C1E84CB4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F18677-E46A-E5AC-457F-E076B77097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17DAB-84A7-EB23-8B44-2D9C52C0E69E}"/>
              </a:ext>
            </a:extLst>
          </p:cNvPr>
          <p:cNvSpPr>
            <a:spLocks noGrp="1"/>
          </p:cNvSpPr>
          <p:nvPr>
            <p:ph type="dt" sz="half" idx="10"/>
          </p:nvPr>
        </p:nvSpPr>
        <p:spPr/>
        <p:txBody>
          <a:bodyPr/>
          <a:lstStyle/>
          <a:p>
            <a:fld id="{8965F5E6-5B1A-7446-BC84-CADC80768C5E}" type="datetimeFigureOut">
              <a:rPr lang="en-US" smtClean="0"/>
              <a:t>4/2/26</a:t>
            </a:fld>
            <a:endParaRPr lang="en-US"/>
          </a:p>
        </p:txBody>
      </p:sp>
      <p:sp>
        <p:nvSpPr>
          <p:cNvPr id="5" name="Footer Placeholder 4">
            <a:extLst>
              <a:ext uri="{FF2B5EF4-FFF2-40B4-BE49-F238E27FC236}">
                <a16:creationId xmlns:a16="http://schemas.microsoft.com/office/drawing/2014/main" id="{FD0573C7-7CA2-489F-634C-AA53E3D9E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6DD06-E7E1-B481-87BF-C45B4BA94A13}"/>
              </a:ext>
            </a:extLst>
          </p:cNvPr>
          <p:cNvSpPr>
            <a:spLocks noGrp="1"/>
          </p:cNvSpPr>
          <p:nvPr>
            <p:ph type="sldNum" sz="quarter" idx="12"/>
          </p:nvPr>
        </p:nvSpPr>
        <p:spPr/>
        <p:txBody>
          <a:bodyPr/>
          <a:lstStyle/>
          <a:p>
            <a:fld id="{0B19DD57-9E7B-F64A-A768-F0FDF795D49A}" type="slidenum">
              <a:rPr lang="en-US" smtClean="0"/>
              <a:t>‹#›</a:t>
            </a:fld>
            <a:endParaRPr lang="en-US"/>
          </a:p>
        </p:txBody>
      </p:sp>
    </p:spTree>
    <p:extLst>
      <p:ext uri="{BB962C8B-B14F-4D97-AF65-F5344CB8AC3E}">
        <p14:creationId xmlns:p14="http://schemas.microsoft.com/office/powerpoint/2010/main" val="1527115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100189-B571-0372-11EC-E36309ACC6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B07B75-22C4-AF3A-8D32-4ABDCD2890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818BA-B473-6BEF-BAF6-5FABA2DA65A0}"/>
              </a:ext>
            </a:extLst>
          </p:cNvPr>
          <p:cNvSpPr>
            <a:spLocks noGrp="1"/>
          </p:cNvSpPr>
          <p:nvPr>
            <p:ph type="dt" sz="half" idx="10"/>
          </p:nvPr>
        </p:nvSpPr>
        <p:spPr/>
        <p:txBody>
          <a:bodyPr/>
          <a:lstStyle/>
          <a:p>
            <a:fld id="{8965F5E6-5B1A-7446-BC84-CADC80768C5E}" type="datetimeFigureOut">
              <a:rPr lang="en-US" smtClean="0"/>
              <a:t>4/2/26</a:t>
            </a:fld>
            <a:endParaRPr lang="en-US"/>
          </a:p>
        </p:txBody>
      </p:sp>
      <p:sp>
        <p:nvSpPr>
          <p:cNvPr id="5" name="Footer Placeholder 4">
            <a:extLst>
              <a:ext uri="{FF2B5EF4-FFF2-40B4-BE49-F238E27FC236}">
                <a16:creationId xmlns:a16="http://schemas.microsoft.com/office/drawing/2014/main" id="{D6C65A69-62E3-BD1F-8129-BDF36ABA3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E40BF-3D8D-C9E1-8675-4CB7FD4A2610}"/>
              </a:ext>
            </a:extLst>
          </p:cNvPr>
          <p:cNvSpPr>
            <a:spLocks noGrp="1"/>
          </p:cNvSpPr>
          <p:nvPr>
            <p:ph type="sldNum" sz="quarter" idx="12"/>
          </p:nvPr>
        </p:nvSpPr>
        <p:spPr/>
        <p:txBody>
          <a:bodyPr/>
          <a:lstStyle/>
          <a:p>
            <a:fld id="{0B19DD57-9E7B-F64A-A768-F0FDF795D49A}" type="slidenum">
              <a:rPr lang="en-US" smtClean="0"/>
              <a:t>‹#›</a:t>
            </a:fld>
            <a:endParaRPr lang="en-US"/>
          </a:p>
        </p:txBody>
      </p:sp>
    </p:spTree>
    <p:extLst>
      <p:ext uri="{BB962C8B-B14F-4D97-AF65-F5344CB8AC3E}">
        <p14:creationId xmlns:p14="http://schemas.microsoft.com/office/powerpoint/2010/main" val="951419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ECDF-8835-9D08-F83E-7A45143F1C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5BB252-2C97-89F5-75AC-1D81F8726A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E442BD-B2E6-877A-5DA5-A05910A8D34F}"/>
              </a:ext>
            </a:extLst>
          </p:cNvPr>
          <p:cNvSpPr>
            <a:spLocks noGrp="1"/>
          </p:cNvSpPr>
          <p:nvPr>
            <p:ph type="dt" sz="half" idx="10"/>
          </p:nvPr>
        </p:nvSpPr>
        <p:spPr/>
        <p:txBody>
          <a:bodyPr/>
          <a:lstStyle/>
          <a:p>
            <a:fld id="{8965F5E6-5B1A-7446-BC84-CADC80768C5E}" type="datetimeFigureOut">
              <a:rPr lang="en-US" smtClean="0"/>
              <a:t>4/2/26</a:t>
            </a:fld>
            <a:endParaRPr lang="en-US"/>
          </a:p>
        </p:txBody>
      </p:sp>
      <p:sp>
        <p:nvSpPr>
          <p:cNvPr id="5" name="Footer Placeholder 4">
            <a:extLst>
              <a:ext uri="{FF2B5EF4-FFF2-40B4-BE49-F238E27FC236}">
                <a16:creationId xmlns:a16="http://schemas.microsoft.com/office/drawing/2014/main" id="{DC9A5F3F-8212-410F-B8B5-1CF2A1C62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C1317-F8E9-66F6-FAAA-CF6795261179}"/>
              </a:ext>
            </a:extLst>
          </p:cNvPr>
          <p:cNvSpPr>
            <a:spLocks noGrp="1"/>
          </p:cNvSpPr>
          <p:nvPr>
            <p:ph type="sldNum" sz="quarter" idx="12"/>
          </p:nvPr>
        </p:nvSpPr>
        <p:spPr/>
        <p:txBody>
          <a:bodyPr/>
          <a:lstStyle/>
          <a:p>
            <a:fld id="{0B19DD57-9E7B-F64A-A768-F0FDF795D49A}" type="slidenum">
              <a:rPr lang="en-US" smtClean="0"/>
              <a:t>‹#›</a:t>
            </a:fld>
            <a:endParaRPr lang="en-US"/>
          </a:p>
        </p:txBody>
      </p:sp>
    </p:spTree>
    <p:extLst>
      <p:ext uri="{BB962C8B-B14F-4D97-AF65-F5344CB8AC3E}">
        <p14:creationId xmlns:p14="http://schemas.microsoft.com/office/powerpoint/2010/main" val="2519086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A8AD2-5313-B3FA-454A-8022849115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7EEC9-0E35-9D7F-35F4-92B730C23D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A9FE5C-DE5C-27CF-A660-B8533742E025}"/>
              </a:ext>
            </a:extLst>
          </p:cNvPr>
          <p:cNvSpPr>
            <a:spLocks noGrp="1"/>
          </p:cNvSpPr>
          <p:nvPr>
            <p:ph type="dt" sz="half" idx="10"/>
          </p:nvPr>
        </p:nvSpPr>
        <p:spPr/>
        <p:txBody>
          <a:bodyPr/>
          <a:lstStyle/>
          <a:p>
            <a:fld id="{8965F5E6-5B1A-7446-BC84-CADC80768C5E}" type="datetimeFigureOut">
              <a:rPr lang="en-US" smtClean="0"/>
              <a:t>4/2/26</a:t>
            </a:fld>
            <a:endParaRPr lang="en-US"/>
          </a:p>
        </p:txBody>
      </p:sp>
      <p:sp>
        <p:nvSpPr>
          <p:cNvPr id="5" name="Footer Placeholder 4">
            <a:extLst>
              <a:ext uri="{FF2B5EF4-FFF2-40B4-BE49-F238E27FC236}">
                <a16:creationId xmlns:a16="http://schemas.microsoft.com/office/drawing/2014/main" id="{30C2B0A9-13A6-CE4F-6AE1-F9BDBB29E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93FFB-1015-6FF8-315A-6C629F556158}"/>
              </a:ext>
            </a:extLst>
          </p:cNvPr>
          <p:cNvSpPr>
            <a:spLocks noGrp="1"/>
          </p:cNvSpPr>
          <p:nvPr>
            <p:ph type="sldNum" sz="quarter" idx="12"/>
          </p:nvPr>
        </p:nvSpPr>
        <p:spPr/>
        <p:txBody>
          <a:bodyPr/>
          <a:lstStyle/>
          <a:p>
            <a:fld id="{0B19DD57-9E7B-F64A-A768-F0FDF795D49A}" type="slidenum">
              <a:rPr lang="en-US" smtClean="0"/>
              <a:t>‹#›</a:t>
            </a:fld>
            <a:endParaRPr lang="en-US"/>
          </a:p>
        </p:txBody>
      </p:sp>
    </p:spTree>
    <p:extLst>
      <p:ext uri="{BB962C8B-B14F-4D97-AF65-F5344CB8AC3E}">
        <p14:creationId xmlns:p14="http://schemas.microsoft.com/office/powerpoint/2010/main" val="148138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3A87-845F-13A9-8427-AB2C15A69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00331-767B-751E-A8D2-BE6283C9F0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4A9B87-9C70-2DB7-B8C1-631EE29EA3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42A9FA-D46D-ED96-4E34-C8A0C68114F8}"/>
              </a:ext>
            </a:extLst>
          </p:cNvPr>
          <p:cNvSpPr>
            <a:spLocks noGrp="1"/>
          </p:cNvSpPr>
          <p:nvPr>
            <p:ph type="dt" sz="half" idx="10"/>
          </p:nvPr>
        </p:nvSpPr>
        <p:spPr/>
        <p:txBody>
          <a:bodyPr/>
          <a:lstStyle/>
          <a:p>
            <a:fld id="{8965F5E6-5B1A-7446-BC84-CADC80768C5E}" type="datetimeFigureOut">
              <a:rPr lang="en-US" smtClean="0"/>
              <a:t>4/2/26</a:t>
            </a:fld>
            <a:endParaRPr lang="en-US"/>
          </a:p>
        </p:txBody>
      </p:sp>
      <p:sp>
        <p:nvSpPr>
          <p:cNvPr id="6" name="Footer Placeholder 5">
            <a:extLst>
              <a:ext uri="{FF2B5EF4-FFF2-40B4-BE49-F238E27FC236}">
                <a16:creationId xmlns:a16="http://schemas.microsoft.com/office/drawing/2014/main" id="{79AA0BDE-B1AC-7BD7-1E6F-9BBBFCB32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3CB71-F87D-57A2-9BDD-974A9F28FE4E}"/>
              </a:ext>
            </a:extLst>
          </p:cNvPr>
          <p:cNvSpPr>
            <a:spLocks noGrp="1"/>
          </p:cNvSpPr>
          <p:nvPr>
            <p:ph type="sldNum" sz="quarter" idx="12"/>
          </p:nvPr>
        </p:nvSpPr>
        <p:spPr/>
        <p:txBody>
          <a:bodyPr/>
          <a:lstStyle/>
          <a:p>
            <a:fld id="{0B19DD57-9E7B-F64A-A768-F0FDF795D49A}" type="slidenum">
              <a:rPr lang="en-US" smtClean="0"/>
              <a:t>‹#›</a:t>
            </a:fld>
            <a:endParaRPr lang="en-US"/>
          </a:p>
        </p:txBody>
      </p:sp>
    </p:spTree>
    <p:extLst>
      <p:ext uri="{BB962C8B-B14F-4D97-AF65-F5344CB8AC3E}">
        <p14:creationId xmlns:p14="http://schemas.microsoft.com/office/powerpoint/2010/main" val="1326242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DEB7-5978-32C6-AAE7-D962316441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EA57CB-5583-6679-76F4-E15E9C8F0B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9E6BD-58F8-0412-8902-A4DB1F2979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0FC1E4-819C-A09B-5F6E-92E75CE2F9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359DD-1E91-D610-E5A3-6018A5CE03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7C200D-871F-DF42-408B-678A740A348B}"/>
              </a:ext>
            </a:extLst>
          </p:cNvPr>
          <p:cNvSpPr>
            <a:spLocks noGrp="1"/>
          </p:cNvSpPr>
          <p:nvPr>
            <p:ph type="dt" sz="half" idx="10"/>
          </p:nvPr>
        </p:nvSpPr>
        <p:spPr/>
        <p:txBody>
          <a:bodyPr/>
          <a:lstStyle/>
          <a:p>
            <a:fld id="{8965F5E6-5B1A-7446-BC84-CADC80768C5E}" type="datetimeFigureOut">
              <a:rPr lang="en-US" smtClean="0"/>
              <a:t>4/2/26</a:t>
            </a:fld>
            <a:endParaRPr lang="en-US"/>
          </a:p>
        </p:txBody>
      </p:sp>
      <p:sp>
        <p:nvSpPr>
          <p:cNvPr id="8" name="Footer Placeholder 7">
            <a:extLst>
              <a:ext uri="{FF2B5EF4-FFF2-40B4-BE49-F238E27FC236}">
                <a16:creationId xmlns:a16="http://schemas.microsoft.com/office/drawing/2014/main" id="{7CF8AC1F-1B8C-9D36-6090-76A4DA801B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FE8243-9D48-2AAB-0B4A-C887AE2E5AB0}"/>
              </a:ext>
            </a:extLst>
          </p:cNvPr>
          <p:cNvSpPr>
            <a:spLocks noGrp="1"/>
          </p:cNvSpPr>
          <p:nvPr>
            <p:ph type="sldNum" sz="quarter" idx="12"/>
          </p:nvPr>
        </p:nvSpPr>
        <p:spPr/>
        <p:txBody>
          <a:bodyPr/>
          <a:lstStyle/>
          <a:p>
            <a:fld id="{0B19DD57-9E7B-F64A-A768-F0FDF795D49A}" type="slidenum">
              <a:rPr lang="en-US" smtClean="0"/>
              <a:t>‹#›</a:t>
            </a:fld>
            <a:endParaRPr lang="en-US"/>
          </a:p>
        </p:txBody>
      </p:sp>
    </p:spTree>
    <p:extLst>
      <p:ext uri="{BB962C8B-B14F-4D97-AF65-F5344CB8AC3E}">
        <p14:creationId xmlns:p14="http://schemas.microsoft.com/office/powerpoint/2010/main" val="429290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1A6F1-C40B-FF8C-3879-CE32246A0D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DB8B0B-FFA4-180D-BD22-94C7201A4A71}"/>
              </a:ext>
            </a:extLst>
          </p:cNvPr>
          <p:cNvSpPr>
            <a:spLocks noGrp="1"/>
          </p:cNvSpPr>
          <p:nvPr>
            <p:ph type="dt" sz="half" idx="10"/>
          </p:nvPr>
        </p:nvSpPr>
        <p:spPr/>
        <p:txBody>
          <a:bodyPr/>
          <a:lstStyle/>
          <a:p>
            <a:fld id="{8965F5E6-5B1A-7446-BC84-CADC80768C5E}" type="datetimeFigureOut">
              <a:rPr lang="en-US" smtClean="0"/>
              <a:t>4/2/26</a:t>
            </a:fld>
            <a:endParaRPr lang="en-US"/>
          </a:p>
        </p:txBody>
      </p:sp>
      <p:sp>
        <p:nvSpPr>
          <p:cNvPr id="4" name="Footer Placeholder 3">
            <a:extLst>
              <a:ext uri="{FF2B5EF4-FFF2-40B4-BE49-F238E27FC236}">
                <a16:creationId xmlns:a16="http://schemas.microsoft.com/office/drawing/2014/main" id="{A1437142-98A7-9A43-2D9C-9E4732AD9D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8D937-3A24-FC99-783F-F76893B131F7}"/>
              </a:ext>
            </a:extLst>
          </p:cNvPr>
          <p:cNvSpPr>
            <a:spLocks noGrp="1"/>
          </p:cNvSpPr>
          <p:nvPr>
            <p:ph type="sldNum" sz="quarter" idx="12"/>
          </p:nvPr>
        </p:nvSpPr>
        <p:spPr/>
        <p:txBody>
          <a:bodyPr/>
          <a:lstStyle/>
          <a:p>
            <a:fld id="{0B19DD57-9E7B-F64A-A768-F0FDF795D49A}" type="slidenum">
              <a:rPr lang="en-US" smtClean="0"/>
              <a:t>‹#›</a:t>
            </a:fld>
            <a:endParaRPr lang="en-US"/>
          </a:p>
        </p:txBody>
      </p:sp>
    </p:spTree>
    <p:extLst>
      <p:ext uri="{BB962C8B-B14F-4D97-AF65-F5344CB8AC3E}">
        <p14:creationId xmlns:p14="http://schemas.microsoft.com/office/powerpoint/2010/main" val="61121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219309-F104-1B6B-588D-8C73260394CC}"/>
              </a:ext>
            </a:extLst>
          </p:cNvPr>
          <p:cNvSpPr>
            <a:spLocks noGrp="1"/>
          </p:cNvSpPr>
          <p:nvPr>
            <p:ph type="dt" sz="half" idx="10"/>
          </p:nvPr>
        </p:nvSpPr>
        <p:spPr/>
        <p:txBody>
          <a:bodyPr/>
          <a:lstStyle/>
          <a:p>
            <a:fld id="{8965F5E6-5B1A-7446-BC84-CADC80768C5E}" type="datetimeFigureOut">
              <a:rPr lang="en-US" smtClean="0"/>
              <a:t>4/2/26</a:t>
            </a:fld>
            <a:endParaRPr lang="en-US"/>
          </a:p>
        </p:txBody>
      </p:sp>
      <p:sp>
        <p:nvSpPr>
          <p:cNvPr id="3" name="Footer Placeholder 2">
            <a:extLst>
              <a:ext uri="{FF2B5EF4-FFF2-40B4-BE49-F238E27FC236}">
                <a16:creationId xmlns:a16="http://schemas.microsoft.com/office/drawing/2014/main" id="{3E4CEB8F-01F8-3550-1658-449588C9EE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DE20AC-D616-B8D0-B8AE-F6BCE3FC7215}"/>
              </a:ext>
            </a:extLst>
          </p:cNvPr>
          <p:cNvSpPr>
            <a:spLocks noGrp="1"/>
          </p:cNvSpPr>
          <p:nvPr>
            <p:ph type="sldNum" sz="quarter" idx="12"/>
          </p:nvPr>
        </p:nvSpPr>
        <p:spPr/>
        <p:txBody>
          <a:bodyPr/>
          <a:lstStyle/>
          <a:p>
            <a:fld id="{0B19DD57-9E7B-F64A-A768-F0FDF795D49A}" type="slidenum">
              <a:rPr lang="en-US" smtClean="0"/>
              <a:t>‹#›</a:t>
            </a:fld>
            <a:endParaRPr lang="en-US"/>
          </a:p>
        </p:txBody>
      </p:sp>
    </p:spTree>
    <p:extLst>
      <p:ext uri="{BB962C8B-B14F-4D97-AF65-F5344CB8AC3E}">
        <p14:creationId xmlns:p14="http://schemas.microsoft.com/office/powerpoint/2010/main" val="2691457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F262-D5C1-CF14-383E-1186583CAB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AE908A-B247-4FD3-0634-E2BFDF087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37BF3B-6014-E724-C315-A707E09F0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686583-0932-1AF4-8D2D-C9B2BDBF01D5}"/>
              </a:ext>
            </a:extLst>
          </p:cNvPr>
          <p:cNvSpPr>
            <a:spLocks noGrp="1"/>
          </p:cNvSpPr>
          <p:nvPr>
            <p:ph type="dt" sz="half" idx="10"/>
          </p:nvPr>
        </p:nvSpPr>
        <p:spPr/>
        <p:txBody>
          <a:bodyPr/>
          <a:lstStyle/>
          <a:p>
            <a:fld id="{8965F5E6-5B1A-7446-BC84-CADC80768C5E}" type="datetimeFigureOut">
              <a:rPr lang="en-US" smtClean="0"/>
              <a:t>4/2/26</a:t>
            </a:fld>
            <a:endParaRPr lang="en-US"/>
          </a:p>
        </p:txBody>
      </p:sp>
      <p:sp>
        <p:nvSpPr>
          <p:cNvPr id="6" name="Footer Placeholder 5">
            <a:extLst>
              <a:ext uri="{FF2B5EF4-FFF2-40B4-BE49-F238E27FC236}">
                <a16:creationId xmlns:a16="http://schemas.microsoft.com/office/drawing/2014/main" id="{9968A318-C68B-5071-4A22-88A0AC214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84DE5E-6EDA-AF4B-76A0-6C24C9FA9837}"/>
              </a:ext>
            </a:extLst>
          </p:cNvPr>
          <p:cNvSpPr>
            <a:spLocks noGrp="1"/>
          </p:cNvSpPr>
          <p:nvPr>
            <p:ph type="sldNum" sz="quarter" idx="12"/>
          </p:nvPr>
        </p:nvSpPr>
        <p:spPr/>
        <p:txBody>
          <a:bodyPr/>
          <a:lstStyle/>
          <a:p>
            <a:fld id="{0B19DD57-9E7B-F64A-A768-F0FDF795D49A}" type="slidenum">
              <a:rPr lang="en-US" smtClean="0"/>
              <a:t>‹#›</a:t>
            </a:fld>
            <a:endParaRPr lang="en-US"/>
          </a:p>
        </p:txBody>
      </p:sp>
    </p:spTree>
    <p:extLst>
      <p:ext uri="{BB962C8B-B14F-4D97-AF65-F5344CB8AC3E}">
        <p14:creationId xmlns:p14="http://schemas.microsoft.com/office/powerpoint/2010/main" val="165598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5D40-52DB-D93A-B04A-6284AFA2F3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337B57-258B-2539-ADAF-855AC9EEBA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B336E3-C786-5DC9-1010-F89880158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CA3792-5421-409D-454E-B6681BFD2CF6}"/>
              </a:ext>
            </a:extLst>
          </p:cNvPr>
          <p:cNvSpPr>
            <a:spLocks noGrp="1"/>
          </p:cNvSpPr>
          <p:nvPr>
            <p:ph type="dt" sz="half" idx="10"/>
          </p:nvPr>
        </p:nvSpPr>
        <p:spPr/>
        <p:txBody>
          <a:bodyPr/>
          <a:lstStyle/>
          <a:p>
            <a:fld id="{8965F5E6-5B1A-7446-BC84-CADC80768C5E}" type="datetimeFigureOut">
              <a:rPr lang="en-US" smtClean="0"/>
              <a:t>4/2/26</a:t>
            </a:fld>
            <a:endParaRPr lang="en-US"/>
          </a:p>
        </p:txBody>
      </p:sp>
      <p:sp>
        <p:nvSpPr>
          <p:cNvPr id="6" name="Footer Placeholder 5">
            <a:extLst>
              <a:ext uri="{FF2B5EF4-FFF2-40B4-BE49-F238E27FC236}">
                <a16:creationId xmlns:a16="http://schemas.microsoft.com/office/drawing/2014/main" id="{8335E9CE-7E7B-E261-7D51-4A4FC3DEF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34010-A798-BEEB-2E1E-54B4904D9C25}"/>
              </a:ext>
            </a:extLst>
          </p:cNvPr>
          <p:cNvSpPr>
            <a:spLocks noGrp="1"/>
          </p:cNvSpPr>
          <p:nvPr>
            <p:ph type="sldNum" sz="quarter" idx="12"/>
          </p:nvPr>
        </p:nvSpPr>
        <p:spPr/>
        <p:txBody>
          <a:bodyPr/>
          <a:lstStyle/>
          <a:p>
            <a:fld id="{0B19DD57-9E7B-F64A-A768-F0FDF795D49A}" type="slidenum">
              <a:rPr lang="en-US" smtClean="0"/>
              <a:t>‹#›</a:t>
            </a:fld>
            <a:endParaRPr lang="en-US"/>
          </a:p>
        </p:txBody>
      </p:sp>
    </p:spTree>
    <p:extLst>
      <p:ext uri="{BB962C8B-B14F-4D97-AF65-F5344CB8AC3E}">
        <p14:creationId xmlns:p14="http://schemas.microsoft.com/office/powerpoint/2010/main" val="2367443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6E06A9-84A3-772E-16F5-79DE0A805A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79993A-3443-26BB-5E01-E6F64A9E49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3D635-91F7-847F-5283-1DB0CE7B17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65F5E6-5B1A-7446-BC84-CADC80768C5E}" type="datetimeFigureOut">
              <a:rPr lang="en-US" smtClean="0"/>
              <a:t>4/2/26</a:t>
            </a:fld>
            <a:endParaRPr lang="en-US"/>
          </a:p>
        </p:txBody>
      </p:sp>
      <p:sp>
        <p:nvSpPr>
          <p:cNvPr id="5" name="Footer Placeholder 4">
            <a:extLst>
              <a:ext uri="{FF2B5EF4-FFF2-40B4-BE49-F238E27FC236}">
                <a16:creationId xmlns:a16="http://schemas.microsoft.com/office/drawing/2014/main" id="{CE751043-F46F-3E34-20DC-9936AE724F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EEDF13A-A84C-8679-6E7A-74CFBE84DC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19DD57-9E7B-F64A-A768-F0FDF795D49A}" type="slidenum">
              <a:rPr lang="en-US" smtClean="0"/>
              <a:t>‹#›</a:t>
            </a:fld>
            <a:endParaRPr lang="en-US"/>
          </a:p>
        </p:txBody>
      </p:sp>
    </p:spTree>
    <p:extLst>
      <p:ext uri="{BB962C8B-B14F-4D97-AF65-F5344CB8AC3E}">
        <p14:creationId xmlns:p14="http://schemas.microsoft.com/office/powerpoint/2010/main" val="1819442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TIYIwSfxikU" TargetMode="External"/><Relationship Id="rId2" Type="http://schemas.openxmlformats.org/officeDocument/2006/relationships/hyperlink" Target="https://www.youtube.com/watch?v=3ygsMD6DMFI" TargetMode="External"/><Relationship Id="rId1" Type="http://schemas.openxmlformats.org/officeDocument/2006/relationships/slideLayout" Target="../slideLayouts/slideLayout2.xml"/><Relationship Id="rId4" Type="http://schemas.openxmlformats.org/officeDocument/2006/relationships/hyperlink" Target="https://www.youtube.com/watch?v=rxd9je6mDeA"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pmc.ncbi.nlm.nih.gov/articles/PMC1126321/"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d9iOxMFmPl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2011-497A-EEED-7D91-6DFEA43E4644}"/>
              </a:ext>
            </a:extLst>
          </p:cNvPr>
          <p:cNvSpPr>
            <a:spLocks noGrp="1"/>
          </p:cNvSpPr>
          <p:nvPr>
            <p:ph type="ctrTitle"/>
          </p:nvPr>
        </p:nvSpPr>
        <p:spPr/>
        <p:txBody>
          <a:bodyPr/>
          <a:lstStyle/>
          <a:p>
            <a:r>
              <a:rPr lang="en-US" dirty="0"/>
              <a:t>Quantitative Modeling of Cardiac Metabolism </a:t>
            </a:r>
          </a:p>
        </p:txBody>
      </p:sp>
      <p:sp>
        <p:nvSpPr>
          <p:cNvPr id="3" name="Subtitle 2">
            <a:extLst>
              <a:ext uri="{FF2B5EF4-FFF2-40B4-BE49-F238E27FC236}">
                <a16:creationId xmlns:a16="http://schemas.microsoft.com/office/drawing/2014/main" id="{E009CF17-AEA7-F39B-2957-67E85883BBC8}"/>
              </a:ext>
            </a:extLst>
          </p:cNvPr>
          <p:cNvSpPr>
            <a:spLocks noGrp="1"/>
          </p:cNvSpPr>
          <p:nvPr>
            <p:ph type="subTitle" idx="1"/>
          </p:nvPr>
        </p:nvSpPr>
        <p:spPr/>
        <p:txBody>
          <a:bodyPr/>
          <a:lstStyle/>
          <a:p>
            <a:r>
              <a:rPr lang="en-US" dirty="0"/>
              <a:t>PET Imaging and Image Analysis – A Software Package</a:t>
            </a:r>
          </a:p>
          <a:p>
            <a:r>
              <a:rPr lang="en-US" dirty="0"/>
              <a:t>Software Engineer:  </a:t>
            </a:r>
            <a:r>
              <a:rPr lang="en-US" dirty="0" err="1"/>
              <a:t>ratnakar</a:t>
            </a:r>
            <a:r>
              <a:rPr lang="en-US" dirty="0"/>
              <a:t> </a:t>
            </a:r>
            <a:r>
              <a:rPr lang="en-US" dirty="0" err="1"/>
              <a:t>amaravadi</a:t>
            </a:r>
            <a:endParaRPr lang="en-US" dirty="0"/>
          </a:p>
          <a:p>
            <a:r>
              <a:rPr lang="en-US" dirty="0"/>
              <a:t>Principal Investigator: Gary D. Hutchins, PhD.</a:t>
            </a:r>
          </a:p>
        </p:txBody>
      </p:sp>
    </p:spTree>
    <p:extLst>
      <p:ext uri="{BB962C8B-B14F-4D97-AF65-F5344CB8AC3E}">
        <p14:creationId xmlns:p14="http://schemas.microsoft.com/office/powerpoint/2010/main" val="3415427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41449-7382-AD43-7FB4-23015DC8DAA7}"/>
              </a:ext>
            </a:extLst>
          </p:cNvPr>
          <p:cNvSpPr>
            <a:spLocks noGrp="1"/>
          </p:cNvSpPr>
          <p:nvPr>
            <p:ph type="title"/>
          </p:nvPr>
        </p:nvSpPr>
        <p:spPr/>
        <p:txBody>
          <a:bodyPr/>
          <a:lstStyle/>
          <a:p>
            <a:pPr algn="ctr"/>
            <a:r>
              <a:rPr lang="en-US" b="1" u="sng" dirty="0">
                <a:solidFill>
                  <a:srgbClr val="FF0000"/>
                </a:solidFill>
              </a:rPr>
              <a:t>Pharmacokinetic Compartment Models</a:t>
            </a:r>
          </a:p>
        </p:txBody>
      </p:sp>
      <p:sp>
        <p:nvSpPr>
          <p:cNvPr id="3" name="Content Placeholder 2">
            <a:extLst>
              <a:ext uri="{FF2B5EF4-FFF2-40B4-BE49-F238E27FC236}">
                <a16:creationId xmlns:a16="http://schemas.microsoft.com/office/drawing/2014/main" id="{FBB59F52-BFEA-7799-6CF7-BDAFAC55C84A}"/>
              </a:ext>
            </a:extLst>
          </p:cNvPr>
          <p:cNvSpPr>
            <a:spLocks noGrp="1"/>
          </p:cNvSpPr>
          <p:nvPr>
            <p:ph idx="1"/>
          </p:nvPr>
        </p:nvSpPr>
        <p:spPr/>
        <p:txBody>
          <a:bodyPr>
            <a:normAutofit lnSpcReduction="10000"/>
          </a:bodyPr>
          <a:lstStyle/>
          <a:p>
            <a:r>
              <a:rPr lang="en-US" dirty="0"/>
              <a:t>Glucose uptake in tissue is modeled with a System of Linear First order Ordinary differential equations.</a:t>
            </a:r>
          </a:p>
          <a:p>
            <a:r>
              <a:rPr lang="en-US" dirty="0"/>
              <a:t>Solutions to the the ODEs are Sums of Exponentials with Metabolic rate constants &amp; relevant physiology parameters embedded in the exponents, coefficients of the solutions to the ODEs.  </a:t>
            </a:r>
          </a:p>
          <a:p>
            <a:r>
              <a:rPr lang="en-US" dirty="0"/>
              <a:t>The ODEs describe the glucose uptake/ mass transfer between a central and peripheral compartment, resulting in two connected equations – one for the change in FDG concentration in the central compartment, and another for change in FDG concentration in the peripheral compartment.</a:t>
            </a:r>
          </a:p>
        </p:txBody>
      </p:sp>
    </p:spTree>
    <p:extLst>
      <p:ext uri="{BB962C8B-B14F-4D97-AF65-F5344CB8AC3E}">
        <p14:creationId xmlns:p14="http://schemas.microsoft.com/office/powerpoint/2010/main" val="2969146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8AEE4-0F1C-C3CA-8C8D-664A3D00F830}"/>
              </a:ext>
            </a:extLst>
          </p:cNvPr>
          <p:cNvSpPr>
            <a:spLocks noGrp="1"/>
          </p:cNvSpPr>
          <p:nvPr>
            <p:ph type="title"/>
          </p:nvPr>
        </p:nvSpPr>
        <p:spPr/>
        <p:txBody>
          <a:bodyPr/>
          <a:lstStyle/>
          <a:p>
            <a:pPr algn="ctr"/>
            <a:r>
              <a:rPr lang="en-US" b="1" u="sng" dirty="0">
                <a:solidFill>
                  <a:srgbClr val="FF0000"/>
                </a:solidFill>
              </a:rPr>
              <a:t>One and Two Compartment Kinetic Models</a:t>
            </a:r>
          </a:p>
        </p:txBody>
      </p:sp>
      <p:sp>
        <p:nvSpPr>
          <p:cNvPr id="3" name="Content Placeholder 2">
            <a:extLst>
              <a:ext uri="{FF2B5EF4-FFF2-40B4-BE49-F238E27FC236}">
                <a16:creationId xmlns:a16="http://schemas.microsoft.com/office/drawing/2014/main" id="{4C61EAF4-84E4-ECFB-8593-7D4B6784ED34}"/>
              </a:ext>
            </a:extLst>
          </p:cNvPr>
          <p:cNvSpPr>
            <a:spLocks noGrp="1"/>
          </p:cNvSpPr>
          <p:nvPr>
            <p:ph idx="1"/>
          </p:nvPr>
        </p:nvSpPr>
        <p:spPr/>
        <p:txBody>
          <a:bodyPr/>
          <a:lstStyle/>
          <a:p>
            <a:r>
              <a:rPr lang="en-US" dirty="0">
                <a:hlinkClick r:id="rId2"/>
              </a:rPr>
              <a:t>https://www.youtube.com/watch?v=3ygsMD6DMFI</a:t>
            </a:r>
            <a:endParaRPr lang="en-US" dirty="0"/>
          </a:p>
          <a:p>
            <a:endParaRPr lang="en-US" dirty="0"/>
          </a:p>
          <a:p>
            <a:r>
              <a:rPr lang="en-US" dirty="0">
                <a:hlinkClick r:id="rId3"/>
              </a:rPr>
              <a:t>https://www.youtube.com/watch?v=TIYIwSfxikU</a:t>
            </a:r>
            <a:endParaRPr lang="en-US" dirty="0"/>
          </a:p>
          <a:p>
            <a:endParaRPr lang="en-US" dirty="0"/>
          </a:p>
          <a:p>
            <a:r>
              <a:rPr lang="en-US" dirty="0">
                <a:hlinkClick r:id="rId4"/>
              </a:rPr>
              <a:t>https://</a:t>
            </a:r>
            <a:r>
              <a:rPr lang="en-US" dirty="0" err="1">
                <a:hlinkClick r:id="rId4"/>
              </a:rPr>
              <a:t>www.youtube.com</a:t>
            </a:r>
            <a:r>
              <a:rPr lang="en-US" dirty="0">
                <a:hlinkClick r:id="rId4"/>
              </a:rPr>
              <a:t>/</a:t>
            </a:r>
            <a:r>
              <a:rPr lang="en-US" dirty="0" err="1">
                <a:hlinkClick r:id="rId4"/>
              </a:rPr>
              <a:t>watch?v</a:t>
            </a:r>
            <a:r>
              <a:rPr lang="en-US" dirty="0">
                <a:hlinkClick r:id="rId4"/>
              </a:rPr>
              <a:t>=rxd9je6mDeA</a:t>
            </a:r>
            <a:endParaRPr lang="en-US" dirty="0"/>
          </a:p>
          <a:p>
            <a:endParaRPr lang="en-US" dirty="0"/>
          </a:p>
          <a:p>
            <a:r>
              <a:rPr lang="en-US" dirty="0"/>
              <a:t>Time Activity Curves and Kinetic Modeling tools</a:t>
            </a:r>
          </a:p>
        </p:txBody>
      </p:sp>
    </p:spTree>
    <p:extLst>
      <p:ext uri="{BB962C8B-B14F-4D97-AF65-F5344CB8AC3E}">
        <p14:creationId xmlns:p14="http://schemas.microsoft.com/office/powerpoint/2010/main" val="147732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59B1-F1F1-21F5-0F81-1386E16BFA9B}"/>
              </a:ext>
            </a:extLst>
          </p:cNvPr>
          <p:cNvSpPr>
            <a:spLocks noGrp="1"/>
          </p:cNvSpPr>
          <p:nvPr>
            <p:ph type="title"/>
          </p:nvPr>
        </p:nvSpPr>
        <p:spPr/>
        <p:txBody>
          <a:bodyPr/>
          <a:lstStyle/>
          <a:p>
            <a:pPr algn="ctr"/>
            <a:r>
              <a:rPr lang="en-US" b="1" u="sng" dirty="0"/>
              <a:t>Two Compartment Model</a:t>
            </a:r>
          </a:p>
        </p:txBody>
      </p:sp>
      <p:pic>
        <p:nvPicPr>
          <p:cNvPr id="5" name="Content Placeholder 4">
            <a:extLst>
              <a:ext uri="{FF2B5EF4-FFF2-40B4-BE49-F238E27FC236}">
                <a16:creationId xmlns:a16="http://schemas.microsoft.com/office/drawing/2014/main" id="{2DD374CF-4249-A811-C4A5-62CDDB35F925}"/>
              </a:ext>
            </a:extLst>
          </p:cNvPr>
          <p:cNvPicPr>
            <a:picLocks noGrp="1" noChangeAspect="1"/>
          </p:cNvPicPr>
          <p:nvPr>
            <p:ph idx="1"/>
          </p:nvPr>
        </p:nvPicPr>
        <p:blipFill>
          <a:blip r:embed="rId2"/>
          <a:stretch>
            <a:fillRect/>
          </a:stretch>
        </p:blipFill>
        <p:spPr>
          <a:xfrm>
            <a:off x="2499736" y="635178"/>
            <a:ext cx="8854064" cy="11458203"/>
          </a:xfrm>
          <a:prstGeom prst="rect">
            <a:avLst/>
          </a:prstGeom>
        </p:spPr>
      </p:pic>
    </p:spTree>
    <p:extLst>
      <p:ext uri="{BB962C8B-B14F-4D97-AF65-F5344CB8AC3E}">
        <p14:creationId xmlns:p14="http://schemas.microsoft.com/office/powerpoint/2010/main" val="1167852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5EC1-565B-D56D-F729-0AEB2B006A43}"/>
              </a:ext>
            </a:extLst>
          </p:cNvPr>
          <p:cNvSpPr>
            <a:spLocks noGrp="1"/>
          </p:cNvSpPr>
          <p:nvPr>
            <p:ph type="title"/>
          </p:nvPr>
        </p:nvSpPr>
        <p:spPr/>
        <p:txBody>
          <a:bodyPr/>
          <a:lstStyle/>
          <a:p>
            <a:pPr algn="ctr"/>
            <a:r>
              <a:rPr lang="en-US" b="1" u="sng" dirty="0"/>
              <a:t>Solution to 1 and 2 compartment models</a:t>
            </a:r>
          </a:p>
        </p:txBody>
      </p:sp>
      <p:sp>
        <p:nvSpPr>
          <p:cNvPr id="3" name="Content Placeholder 2">
            <a:extLst>
              <a:ext uri="{FF2B5EF4-FFF2-40B4-BE49-F238E27FC236}">
                <a16:creationId xmlns:a16="http://schemas.microsoft.com/office/drawing/2014/main" id="{532B0CBE-016F-4E7F-C160-9982B838374D}"/>
              </a:ext>
            </a:extLst>
          </p:cNvPr>
          <p:cNvSpPr>
            <a:spLocks noGrp="1"/>
          </p:cNvSpPr>
          <p:nvPr>
            <p:ph idx="1"/>
          </p:nvPr>
        </p:nvSpPr>
        <p:spPr/>
        <p:txBody>
          <a:bodyPr>
            <a:normAutofit/>
          </a:bodyPr>
          <a:lstStyle/>
          <a:p>
            <a:r>
              <a:rPr lang="en-US" dirty="0"/>
              <a:t>Single exponential term vs. sums of exponentials.</a:t>
            </a:r>
          </a:p>
          <a:p>
            <a:r>
              <a:rPr lang="en-US" dirty="0" err="1"/>
              <a:t>Aexp</a:t>
            </a:r>
            <a:r>
              <a:rPr lang="en-US" dirty="0"/>
              <a:t>(-</a:t>
            </a:r>
            <a:r>
              <a:rPr lang="en-US" dirty="0" err="1"/>
              <a:t>Bt</a:t>
            </a:r>
            <a:r>
              <a:rPr lang="en-US" dirty="0"/>
              <a:t>) + </a:t>
            </a:r>
            <a:r>
              <a:rPr lang="en-US" dirty="0" err="1"/>
              <a:t>Cexp</a:t>
            </a:r>
            <a:r>
              <a:rPr lang="en-US" dirty="0"/>
              <a:t>(-Dt)</a:t>
            </a:r>
          </a:p>
          <a:p>
            <a:r>
              <a:rPr lang="en-US" dirty="0"/>
              <a:t>The curve fitting process determines optimal A, B, C, D values.</a:t>
            </a:r>
          </a:p>
          <a:p>
            <a:r>
              <a:rPr lang="en-US" dirty="0"/>
              <a:t>Uses Marquardt Algorithm from Nuclear Physics experiments, or a Look-up table approach with interpolation of parameters</a:t>
            </a:r>
          </a:p>
          <a:p>
            <a:r>
              <a:rPr lang="en-US" b="1" u="sng" dirty="0"/>
              <a:t>Hypothesis:  </a:t>
            </a:r>
            <a:r>
              <a:rPr lang="en-US" dirty="0"/>
              <a:t>There is an optimal set of parameters for healthy cardiac tissue vs. sub-optimal parameters for diseased tissue.</a:t>
            </a:r>
          </a:p>
          <a:p>
            <a:r>
              <a:rPr lang="en-US" dirty="0"/>
              <a:t>When such characterization is possible, it would help Cardiologists Surgeons to decide whether to cut open or not.</a:t>
            </a:r>
          </a:p>
        </p:txBody>
      </p:sp>
    </p:spTree>
    <p:extLst>
      <p:ext uri="{BB962C8B-B14F-4D97-AF65-F5344CB8AC3E}">
        <p14:creationId xmlns:p14="http://schemas.microsoft.com/office/powerpoint/2010/main" val="1745026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D14B-6A8A-865A-4281-95441D69907B}"/>
              </a:ext>
            </a:extLst>
          </p:cNvPr>
          <p:cNvSpPr>
            <a:spLocks noGrp="1"/>
          </p:cNvSpPr>
          <p:nvPr>
            <p:ph type="title"/>
          </p:nvPr>
        </p:nvSpPr>
        <p:spPr/>
        <p:txBody>
          <a:bodyPr/>
          <a:lstStyle/>
          <a:p>
            <a:pPr algn="ctr"/>
            <a:r>
              <a:rPr lang="en-US" u="sng" dirty="0"/>
              <a:t>Solution Process</a:t>
            </a:r>
          </a:p>
        </p:txBody>
      </p:sp>
      <p:sp>
        <p:nvSpPr>
          <p:cNvPr id="3" name="Content Placeholder 2">
            <a:extLst>
              <a:ext uri="{FF2B5EF4-FFF2-40B4-BE49-F238E27FC236}">
                <a16:creationId xmlns:a16="http://schemas.microsoft.com/office/drawing/2014/main" id="{FA203C5D-FEB1-84F7-DD61-2EA3B4C0F9C3}"/>
              </a:ext>
            </a:extLst>
          </p:cNvPr>
          <p:cNvSpPr>
            <a:spLocks noGrp="1"/>
          </p:cNvSpPr>
          <p:nvPr>
            <p:ph idx="1"/>
          </p:nvPr>
        </p:nvSpPr>
        <p:spPr/>
        <p:txBody>
          <a:bodyPr/>
          <a:lstStyle/>
          <a:p>
            <a:r>
              <a:rPr lang="en-US" dirty="0"/>
              <a:t>The solutions to the ODEs are essentially sums of exponentials.</a:t>
            </a:r>
          </a:p>
          <a:p>
            <a:r>
              <a:rPr lang="en-US" dirty="0"/>
              <a:t>The end goal / function of software analysis tool was to do curve fitting / fitting sums of exponentials to the FDG concentration time series data accumulated by the scanner.</a:t>
            </a:r>
          </a:p>
          <a:p>
            <a:r>
              <a:rPr lang="en-US" dirty="0"/>
              <a:t>The goals of the research program depended on software tools that were developed inhouse. (Department of Radiology at IUSM)</a:t>
            </a:r>
          </a:p>
          <a:p>
            <a:r>
              <a:rPr lang="en-US" dirty="0"/>
              <a:t>The Software packed was later shared with researchers at other institutions – University of Pittsburgh Medical Center, and Yale University School of Medicine, apart from its use at IUSM/</a:t>
            </a:r>
            <a:r>
              <a:rPr lang="en-US" dirty="0" err="1"/>
              <a:t>Kranert</a:t>
            </a:r>
            <a:r>
              <a:rPr lang="en-US" dirty="0"/>
              <a:t> Institute of Cardiology.</a:t>
            </a:r>
          </a:p>
          <a:p>
            <a:endParaRPr lang="en-US" dirty="0"/>
          </a:p>
        </p:txBody>
      </p:sp>
    </p:spTree>
    <p:extLst>
      <p:ext uri="{BB962C8B-B14F-4D97-AF65-F5344CB8AC3E}">
        <p14:creationId xmlns:p14="http://schemas.microsoft.com/office/powerpoint/2010/main" val="332326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4F9D-8733-06B0-75D7-3AEFD311BF37}"/>
              </a:ext>
            </a:extLst>
          </p:cNvPr>
          <p:cNvSpPr>
            <a:spLocks noGrp="1"/>
          </p:cNvSpPr>
          <p:nvPr>
            <p:ph type="title"/>
          </p:nvPr>
        </p:nvSpPr>
        <p:spPr/>
        <p:txBody>
          <a:bodyPr/>
          <a:lstStyle/>
          <a:p>
            <a:pPr algn="ctr"/>
            <a:r>
              <a:rPr lang="en-US" b="1" u="sng" dirty="0"/>
              <a:t>Structure, Processes, &amp; System of ODEs</a:t>
            </a:r>
          </a:p>
        </p:txBody>
      </p:sp>
      <p:sp>
        <p:nvSpPr>
          <p:cNvPr id="3" name="Content Placeholder 2">
            <a:extLst>
              <a:ext uri="{FF2B5EF4-FFF2-40B4-BE49-F238E27FC236}">
                <a16:creationId xmlns:a16="http://schemas.microsoft.com/office/drawing/2014/main" id="{BD044137-8192-4081-BB47-DF15E4EA222B}"/>
              </a:ext>
            </a:extLst>
          </p:cNvPr>
          <p:cNvSpPr>
            <a:spLocks noGrp="1"/>
          </p:cNvSpPr>
          <p:nvPr>
            <p:ph idx="1"/>
          </p:nvPr>
        </p:nvSpPr>
        <p:spPr/>
        <p:txBody>
          <a:bodyPr/>
          <a:lstStyle/>
          <a:p>
            <a:r>
              <a:rPr lang="en-US" b="1" u="sng" dirty="0"/>
              <a:t>Structure:</a:t>
            </a:r>
            <a:r>
              <a:rPr lang="en-US" b="1" dirty="0"/>
              <a:t>  </a:t>
            </a:r>
            <a:r>
              <a:rPr lang="en-US" dirty="0"/>
              <a:t>They describe the rate of change of substance (FDG) in both compartments</a:t>
            </a:r>
          </a:p>
          <a:p>
            <a:r>
              <a:rPr lang="en-US" b="1" u="sng" dirty="0"/>
              <a:t>Processes:  </a:t>
            </a:r>
            <a:r>
              <a:rPr lang="en-US" dirty="0"/>
              <a:t>The models use kinetic rate constants k1, k2, k3, k4 to represent FDG uptake and subsequent depletion of FDG from tissue.</a:t>
            </a:r>
          </a:p>
          <a:p>
            <a:r>
              <a:rPr lang="en-US" b="1" u="sng" dirty="0"/>
              <a:t>System of ODEs:</a:t>
            </a:r>
            <a:r>
              <a:rPr lang="en-US" dirty="0"/>
              <a:t> It is a coupled system;  change in FDG concentration in one compartment depends on the concentration in the other compartment.</a:t>
            </a:r>
          </a:p>
          <a:p>
            <a:r>
              <a:rPr lang="en-US" dirty="0"/>
              <a:t>The PET scanner collected time slices of spatial FDG concentration data across the Left Ventricle in the heart.</a:t>
            </a:r>
          </a:p>
        </p:txBody>
      </p:sp>
    </p:spTree>
    <p:extLst>
      <p:ext uri="{BB962C8B-B14F-4D97-AF65-F5344CB8AC3E}">
        <p14:creationId xmlns:p14="http://schemas.microsoft.com/office/powerpoint/2010/main" val="82223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A13DA-A1CA-FD72-AF89-15FA440E228B}"/>
              </a:ext>
            </a:extLst>
          </p:cNvPr>
          <p:cNvSpPr>
            <a:spLocks noGrp="1"/>
          </p:cNvSpPr>
          <p:nvPr>
            <p:ph type="title"/>
          </p:nvPr>
        </p:nvSpPr>
        <p:spPr/>
        <p:txBody>
          <a:bodyPr/>
          <a:lstStyle/>
          <a:p>
            <a:pPr algn="ctr"/>
            <a:r>
              <a:rPr lang="en-US" b="1" u="sng" dirty="0"/>
              <a:t>My Role in this Project:</a:t>
            </a:r>
            <a:br>
              <a:rPr lang="en-US" b="1" u="sng" dirty="0"/>
            </a:br>
            <a:r>
              <a:rPr lang="en-US" b="1" u="sng" dirty="0">
                <a:solidFill>
                  <a:srgbClr val="FF0000"/>
                </a:solidFill>
              </a:rPr>
              <a:t>Overview of Cardiac Analysis Package</a:t>
            </a:r>
          </a:p>
        </p:txBody>
      </p:sp>
      <p:sp>
        <p:nvSpPr>
          <p:cNvPr id="3" name="Content Placeholder 2">
            <a:extLst>
              <a:ext uri="{FF2B5EF4-FFF2-40B4-BE49-F238E27FC236}">
                <a16:creationId xmlns:a16="http://schemas.microsoft.com/office/drawing/2014/main" id="{5E149871-9C6C-8A60-5E72-D6DFBAA1682C}"/>
              </a:ext>
            </a:extLst>
          </p:cNvPr>
          <p:cNvSpPr>
            <a:spLocks noGrp="1"/>
          </p:cNvSpPr>
          <p:nvPr>
            <p:ph idx="1"/>
          </p:nvPr>
        </p:nvSpPr>
        <p:spPr/>
        <p:txBody>
          <a:bodyPr>
            <a:normAutofit fontScale="92500"/>
          </a:bodyPr>
          <a:lstStyle/>
          <a:p>
            <a:r>
              <a:rPr lang="en-US" dirty="0"/>
              <a:t>A software package/set of tools were developed to analyze PET Scan Data from Cardiac Imaging.  The tool set was developed over a span of 3.5 years using a prototyping software language called IDL – Interactive Data Language.</a:t>
            </a:r>
          </a:p>
          <a:p>
            <a:r>
              <a:rPr lang="en-US" dirty="0"/>
              <a:t>The software package was meant for research purposes only and was not used in routine clinical work by any of the practicing Cardiologists and Surgeons at IU School of Medicine/</a:t>
            </a:r>
            <a:r>
              <a:rPr lang="en-US" dirty="0" err="1"/>
              <a:t>Kranert</a:t>
            </a:r>
            <a:r>
              <a:rPr lang="en-US" dirty="0"/>
              <a:t> Institute of Cardiology.</a:t>
            </a:r>
          </a:p>
          <a:p>
            <a:r>
              <a:rPr lang="en-US" dirty="0"/>
              <a:t>The goal of the research program / RO-1 grant at IUSM/Dept of Radiology &amp; </a:t>
            </a:r>
            <a:r>
              <a:rPr lang="en-US" dirty="0" err="1"/>
              <a:t>Kranert</a:t>
            </a:r>
            <a:r>
              <a:rPr lang="en-US" dirty="0"/>
              <a:t> Institute of Cardiology was to characterize healthy and diseased cardiac tissue in a quantitative manner with a set of reaction rate constants. </a:t>
            </a:r>
          </a:p>
        </p:txBody>
      </p:sp>
    </p:spTree>
    <p:extLst>
      <p:ext uri="{BB962C8B-B14F-4D97-AF65-F5344CB8AC3E}">
        <p14:creationId xmlns:p14="http://schemas.microsoft.com/office/powerpoint/2010/main" val="1579211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F9013-C706-DAA6-0712-A6D7AF36BF28}"/>
              </a:ext>
            </a:extLst>
          </p:cNvPr>
          <p:cNvSpPr>
            <a:spLocks noGrp="1"/>
          </p:cNvSpPr>
          <p:nvPr>
            <p:ph type="title"/>
          </p:nvPr>
        </p:nvSpPr>
        <p:spPr/>
        <p:txBody>
          <a:bodyPr/>
          <a:lstStyle/>
          <a:p>
            <a:pPr algn="ctr"/>
            <a:r>
              <a:rPr lang="en-US" b="1" u="sng" dirty="0"/>
              <a:t>Multi-layer Software Processing of Data</a:t>
            </a:r>
          </a:p>
        </p:txBody>
      </p:sp>
      <p:sp>
        <p:nvSpPr>
          <p:cNvPr id="3" name="Content Placeholder 2">
            <a:extLst>
              <a:ext uri="{FF2B5EF4-FFF2-40B4-BE49-F238E27FC236}">
                <a16:creationId xmlns:a16="http://schemas.microsoft.com/office/drawing/2014/main" id="{580B4068-7D94-F7A7-E124-CB274E539C19}"/>
              </a:ext>
            </a:extLst>
          </p:cNvPr>
          <p:cNvSpPr>
            <a:spLocks noGrp="1"/>
          </p:cNvSpPr>
          <p:nvPr>
            <p:ph idx="1"/>
          </p:nvPr>
        </p:nvSpPr>
        <p:spPr/>
        <p:txBody>
          <a:bodyPr>
            <a:normAutofit/>
          </a:bodyPr>
          <a:lstStyle/>
          <a:p>
            <a:r>
              <a:rPr lang="en-US" b="1" u="sng" dirty="0"/>
              <a:t>Goal:  </a:t>
            </a:r>
            <a:r>
              <a:rPr lang="en-US" dirty="0"/>
              <a:t>To start with output from the Siemens PET scanner and to end up with a spatial distribution of kinetic/metabolic rate constants across various slices of the Left Ventricle.</a:t>
            </a:r>
          </a:p>
          <a:p>
            <a:r>
              <a:rPr lang="en-US" dirty="0"/>
              <a:t>The software package consists of 9 data processing modules – all written in IDL over a 3+ year time frame.</a:t>
            </a:r>
          </a:p>
          <a:p>
            <a:endParaRPr lang="en-US" dirty="0"/>
          </a:p>
          <a:p>
            <a:r>
              <a:rPr lang="en-US" dirty="0"/>
              <a:t>1:  Interactive </a:t>
            </a:r>
            <a:r>
              <a:rPr lang="en-US" dirty="0" err="1"/>
              <a:t>Reslicer</a:t>
            </a:r>
            <a:r>
              <a:rPr lang="en-US" dirty="0"/>
              <a:t> Program.  2: Semi-Automatic </a:t>
            </a:r>
            <a:r>
              <a:rPr lang="en-US" dirty="0" err="1"/>
              <a:t>Resampler</a:t>
            </a:r>
            <a:endParaRPr lang="en-US" dirty="0"/>
          </a:p>
          <a:p>
            <a:endParaRPr lang="en-US" dirty="0"/>
          </a:p>
          <a:p>
            <a:r>
              <a:rPr lang="en-US" dirty="0"/>
              <a:t>3:  Integration Tool.  4:  Normalization Tool.  </a:t>
            </a:r>
          </a:p>
        </p:txBody>
      </p:sp>
    </p:spTree>
    <p:extLst>
      <p:ext uri="{BB962C8B-B14F-4D97-AF65-F5344CB8AC3E}">
        <p14:creationId xmlns:p14="http://schemas.microsoft.com/office/powerpoint/2010/main" val="1319743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C521-320C-BB08-593C-3AFD0345A697}"/>
              </a:ext>
            </a:extLst>
          </p:cNvPr>
          <p:cNvSpPr>
            <a:spLocks noGrp="1"/>
          </p:cNvSpPr>
          <p:nvPr>
            <p:ph type="title"/>
          </p:nvPr>
        </p:nvSpPr>
        <p:spPr/>
        <p:txBody>
          <a:bodyPr/>
          <a:lstStyle/>
          <a:p>
            <a:pPr algn="ctr"/>
            <a:r>
              <a:rPr lang="en-US" b="1" u="sng" dirty="0"/>
              <a:t>Multi-layer Software Processing of Data</a:t>
            </a:r>
            <a:endParaRPr lang="en-US" dirty="0"/>
          </a:p>
        </p:txBody>
      </p:sp>
      <p:sp>
        <p:nvSpPr>
          <p:cNvPr id="3" name="Content Placeholder 2">
            <a:extLst>
              <a:ext uri="{FF2B5EF4-FFF2-40B4-BE49-F238E27FC236}">
                <a16:creationId xmlns:a16="http://schemas.microsoft.com/office/drawing/2014/main" id="{0B50D045-6309-D62C-F4D1-07CDEE1C744A}"/>
              </a:ext>
            </a:extLst>
          </p:cNvPr>
          <p:cNvSpPr>
            <a:spLocks noGrp="1"/>
          </p:cNvSpPr>
          <p:nvPr>
            <p:ph idx="1"/>
          </p:nvPr>
        </p:nvSpPr>
        <p:spPr/>
        <p:txBody>
          <a:bodyPr/>
          <a:lstStyle/>
          <a:p>
            <a:r>
              <a:rPr lang="en-US" dirty="0"/>
              <a:t>5:  Polar Map Comparison Tool.  6:  Database of Selected Subjects</a:t>
            </a:r>
          </a:p>
          <a:p>
            <a:endParaRPr lang="en-US" dirty="0"/>
          </a:p>
          <a:p>
            <a:r>
              <a:rPr lang="en-US" dirty="0"/>
              <a:t>7, 8:  gif generation &amp; Visual display tool for Short Axis slices.</a:t>
            </a:r>
          </a:p>
          <a:p>
            <a:endParaRPr lang="en-US" dirty="0"/>
          </a:p>
          <a:p>
            <a:r>
              <a:rPr lang="en-US" dirty="0"/>
              <a:t>9:  Automated Curve Fitting Tool – Tracer Kinetic Analysis</a:t>
            </a:r>
          </a:p>
        </p:txBody>
      </p:sp>
    </p:spTree>
    <p:extLst>
      <p:ext uri="{BB962C8B-B14F-4D97-AF65-F5344CB8AC3E}">
        <p14:creationId xmlns:p14="http://schemas.microsoft.com/office/powerpoint/2010/main" val="1321806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90CA-132D-789B-7169-C47C75875625}"/>
              </a:ext>
            </a:extLst>
          </p:cNvPr>
          <p:cNvSpPr>
            <a:spLocks noGrp="1"/>
          </p:cNvSpPr>
          <p:nvPr>
            <p:ph type="title"/>
          </p:nvPr>
        </p:nvSpPr>
        <p:spPr/>
        <p:txBody>
          <a:bodyPr/>
          <a:lstStyle/>
          <a:p>
            <a:pPr algn="ctr"/>
            <a:r>
              <a:rPr lang="en-US" b="1" u="sng" dirty="0"/>
              <a:t>Interactive </a:t>
            </a:r>
            <a:r>
              <a:rPr lang="en-US" b="1" u="sng" dirty="0" err="1"/>
              <a:t>Reslicer</a:t>
            </a:r>
            <a:r>
              <a:rPr lang="en-US" b="1" u="sng" dirty="0"/>
              <a:t> Program</a:t>
            </a:r>
          </a:p>
        </p:txBody>
      </p:sp>
      <p:sp>
        <p:nvSpPr>
          <p:cNvPr id="3" name="Content Placeholder 2">
            <a:extLst>
              <a:ext uri="{FF2B5EF4-FFF2-40B4-BE49-F238E27FC236}">
                <a16:creationId xmlns:a16="http://schemas.microsoft.com/office/drawing/2014/main" id="{9DC2031B-EB7C-5408-B229-A3D705DFCFA5}"/>
              </a:ext>
            </a:extLst>
          </p:cNvPr>
          <p:cNvSpPr>
            <a:spLocks noGrp="1"/>
          </p:cNvSpPr>
          <p:nvPr>
            <p:ph idx="1"/>
          </p:nvPr>
        </p:nvSpPr>
        <p:spPr/>
        <p:txBody>
          <a:bodyPr/>
          <a:lstStyle/>
          <a:p>
            <a:r>
              <a:rPr lang="en-US" dirty="0"/>
              <a:t>This tool takes as its input static and dynamic scan files from the Siemens PET scanner.  </a:t>
            </a:r>
          </a:p>
          <a:p>
            <a:r>
              <a:rPr lang="en-US" dirty="0"/>
              <a:t>The operator views transverse planes  and allows the operator to define the axis of symmetry for the Left Ventricle.</a:t>
            </a:r>
          </a:p>
          <a:p>
            <a:r>
              <a:rPr lang="en-US" dirty="0"/>
              <a:t>The program recomputes a new image volume just covering the Left ventricle.  The entire volume of the LV is stored as 12 slices.</a:t>
            </a:r>
          </a:p>
          <a:p>
            <a:r>
              <a:rPr lang="en-US" dirty="0"/>
              <a:t>The LV volume forms the short axis image file.</a:t>
            </a:r>
          </a:p>
          <a:p>
            <a:r>
              <a:rPr lang="en-US" dirty="0"/>
              <a:t>All further processing is done on the short axis image file.</a:t>
            </a:r>
          </a:p>
        </p:txBody>
      </p:sp>
    </p:spTree>
    <p:extLst>
      <p:ext uri="{BB962C8B-B14F-4D97-AF65-F5344CB8AC3E}">
        <p14:creationId xmlns:p14="http://schemas.microsoft.com/office/powerpoint/2010/main" val="2687830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E8113-D1E2-8884-2E7A-7AA23D166072}"/>
              </a:ext>
            </a:extLst>
          </p:cNvPr>
          <p:cNvSpPr>
            <a:spLocks noGrp="1"/>
          </p:cNvSpPr>
          <p:nvPr>
            <p:ph type="title"/>
          </p:nvPr>
        </p:nvSpPr>
        <p:spPr/>
        <p:txBody>
          <a:bodyPr/>
          <a:lstStyle/>
          <a:p>
            <a:pPr algn="ctr"/>
            <a:r>
              <a:rPr lang="en-US" dirty="0"/>
              <a:t>PET Scan Image  from a Heart Scan</a:t>
            </a:r>
          </a:p>
        </p:txBody>
      </p:sp>
      <p:pic>
        <p:nvPicPr>
          <p:cNvPr id="5" name="Content Placeholder 4">
            <a:extLst>
              <a:ext uri="{FF2B5EF4-FFF2-40B4-BE49-F238E27FC236}">
                <a16:creationId xmlns:a16="http://schemas.microsoft.com/office/drawing/2014/main" id="{03E3B838-1C2A-E1DB-34B9-E6756932BF29}"/>
              </a:ext>
            </a:extLst>
          </p:cNvPr>
          <p:cNvPicPr>
            <a:picLocks noGrp="1" noChangeAspect="1"/>
          </p:cNvPicPr>
          <p:nvPr>
            <p:ph idx="1"/>
          </p:nvPr>
        </p:nvPicPr>
        <p:blipFill>
          <a:blip r:embed="rId2"/>
          <a:stretch>
            <a:fillRect/>
          </a:stretch>
        </p:blipFill>
        <p:spPr>
          <a:xfrm>
            <a:off x="1876299" y="1825625"/>
            <a:ext cx="8439401" cy="4351338"/>
          </a:xfrm>
          <a:prstGeom prst="rect">
            <a:avLst/>
          </a:prstGeom>
        </p:spPr>
      </p:pic>
    </p:spTree>
    <p:extLst>
      <p:ext uri="{BB962C8B-B14F-4D97-AF65-F5344CB8AC3E}">
        <p14:creationId xmlns:p14="http://schemas.microsoft.com/office/powerpoint/2010/main" val="2299534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E5D14-CFCB-1FAF-2584-8D7B964FE4C8}"/>
              </a:ext>
            </a:extLst>
          </p:cNvPr>
          <p:cNvSpPr>
            <a:spLocks noGrp="1"/>
          </p:cNvSpPr>
          <p:nvPr>
            <p:ph type="title"/>
          </p:nvPr>
        </p:nvSpPr>
        <p:spPr/>
        <p:txBody>
          <a:bodyPr/>
          <a:lstStyle/>
          <a:p>
            <a:pPr algn="ctr"/>
            <a:r>
              <a:rPr lang="en-US" b="1" u="sng" dirty="0">
                <a:solidFill>
                  <a:srgbClr val="FF0000"/>
                </a:solidFill>
              </a:rPr>
              <a:t>Long Axis View Before LV definition</a:t>
            </a:r>
          </a:p>
        </p:txBody>
      </p:sp>
      <p:pic>
        <p:nvPicPr>
          <p:cNvPr id="5" name="Content Placeholder 4">
            <a:extLst>
              <a:ext uri="{FF2B5EF4-FFF2-40B4-BE49-F238E27FC236}">
                <a16:creationId xmlns:a16="http://schemas.microsoft.com/office/drawing/2014/main" id="{6A7D3242-EFAF-D708-8ED7-BECD0AEC8231}"/>
              </a:ext>
            </a:extLst>
          </p:cNvPr>
          <p:cNvPicPr>
            <a:picLocks noGrp="1" noChangeAspect="1"/>
          </p:cNvPicPr>
          <p:nvPr>
            <p:ph idx="1"/>
          </p:nvPr>
        </p:nvPicPr>
        <p:blipFill>
          <a:blip r:embed="rId2"/>
          <a:stretch>
            <a:fillRect/>
          </a:stretch>
        </p:blipFill>
        <p:spPr>
          <a:xfrm rot="16200000">
            <a:off x="4414801" y="1825625"/>
            <a:ext cx="3362397" cy="4351338"/>
          </a:xfrm>
          <a:prstGeom prst="rect">
            <a:avLst/>
          </a:prstGeom>
        </p:spPr>
      </p:pic>
    </p:spTree>
    <p:extLst>
      <p:ext uri="{BB962C8B-B14F-4D97-AF65-F5344CB8AC3E}">
        <p14:creationId xmlns:p14="http://schemas.microsoft.com/office/powerpoint/2010/main" val="2604455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60E9-0BC8-43CE-2437-49B5D0030E37}"/>
              </a:ext>
            </a:extLst>
          </p:cNvPr>
          <p:cNvSpPr>
            <a:spLocks noGrp="1"/>
          </p:cNvSpPr>
          <p:nvPr>
            <p:ph type="title"/>
          </p:nvPr>
        </p:nvSpPr>
        <p:spPr/>
        <p:txBody>
          <a:bodyPr/>
          <a:lstStyle/>
          <a:p>
            <a:pPr algn="ctr"/>
            <a:r>
              <a:rPr lang="en-US" b="1" u="sng" dirty="0"/>
              <a:t>Long Axis Image of Left Ventricle</a:t>
            </a:r>
          </a:p>
        </p:txBody>
      </p:sp>
      <p:pic>
        <p:nvPicPr>
          <p:cNvPr id="5" name="Content Placeholder 4">
            <a:extLst>
              <a:ext uri="{FF2B5EF4-FFF2-40B4-BE49-F238E27FC236}">
                <a16:creationId xmlns:a16="http://schemas.microsoft.com/office/drawing/2014/main" id="{385CF568-A612-A71C-CC1A-64987E753771}"/>
              </a:ext>
            </a:extLst>
          </p:cNvPr>
          <p:cNvPicPr>
            <a:picLocks noGrp="1" noChangeAspect="1"/>
          </p:cNvPicPr>
          <p:nvPr>
            <p:ph idx="1"/>
          </p:nvPr>
        </p:nvPicPr>
        <p:blipFill>
          <a:blip r:embed="rId2"/>
          <a:stretch>
            <a:fillRect/>
          </a:stretch>
        </p:blipFill>
        <p:spPr>
          <a:xfrm>
            <a:off x="3910758" y="1437835"/>
            <a:ext cx="5373917" cy="5420165"/>
          </a:xfrm>
          <a:prstGeom prst="rect">
            <a:avLst/>
          </a:prstGeom>
        </p:spPr>
      </p:pic>
    </p:spTree>
    <p:extLst>
      <p:ext uri="{BB962C8B-B14F-4D97-AF65-F5344CB8AC3E}">
        <p14:creationId xmlns:p14="http://schemas.microsoft.com/office/powerpoint/2010/main" val="1497769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B40D-E146-12AF-06AB-69C91C4C23D4}"/>
              </a:ext>
            </a:extLst>
          </p:cNvPr>
          <p:cNvSpPr>
            <a:spLocks noGrp="1"/>
          </p:cNvSpPr>
          <p:nvPr>
            <p:ph type="title"/>
          </p:nvPr>
        </p:nvSpPr>
        <p:spPr/>
        <p:txBody>
          <a:bodyPr/>
          <a:lstStyle/>
          <a:p>
            <a:pPr algn="ctr"/>
            <a:r>
              <a:rPr lang="en-US" b="1" u="sng" dirty="0"/>
              <a:t>Short Axis Images</a:t>
            </a:r>
          </a:p>
        </p:txBody>
      </p:sp>
      <p:pic>
        <p:nvPicPr>
          <p:cNvPr id="4" name="Content Placeholder 3">
            <a:extLst>
              <a:ext uri="{FF2B5EF4-FFF2-40B4-BE49-F238E27FC236}">
                <a16:creationId xmlns:a16="http://schemas.microsoft.com/office/drawing/2014/main" id="{CBE58301-8DBA-776F-7928-32608963EF1F}"/>
              </a:ext>
            </a:extLst>
          </p:cNvPr>
          <p:cNvPicPr>
            <a:picLocks noGrp="1" noChangeAspect="1"/>
          </p:cNvPicPr>
          <p:nvPr>
            <p:ph idx="1"/>
          </p:nvPr>
        </p:nvPicPr>
        <p:blipFill>
          <a:blip r:embed="rId2"/>
          <a:stretch>
            <a:fillRect/>
          </a:stretch>
        </p:blipFill>
        <p:spPr>
          <a:xfrm rot="16200000">
            <a:off x="4161356" y="551048"/>
            <a:ext cx="5498367" cy="7115536"/>
          </a:xfrm>
          <a:prstGeom prst="rect">
            <a:avLst/>
          </a:prstGeom>
        </p:spPr>
      </p:pic>
    </p:spTree>
    <p:extLst>
      <p:ext uri="{BB962C8B-B14F-4D97-AF65-F5344CB8AC3E}">
        <p14:creationId xmlns:p14="http://schemas.microsoft.com/office/powerpoint/2010/main" val="1782036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983C3-FCF5-EC14-C9E7-E31A5BBB6904}"/>
              </a:ext>
            </a:extLst>
          </p:cNvPr>
          <p:cNvSpPr>
            <a:spLocks noGrp="1"/>
          </p:cNvSpPr>
          <p:nvPr>
            <p:ph type="title"/>
          </p:nvPr>
        </p:nvSpPr>
        <p:spPr/>
        <p:txBody>
          <a:bodyPr/>
          <a:lstStyle/>
          <a:p>
            <a:pPr algn="ctr"/>
            <a:r>
              <a:rPr lang="en-US" b="1" u="sng" dirty="0"/>
              <a:t>Left Ventricle Axis of Symmetry</a:t>
            </a:r>
          </a:p>
        </p:txBody>
      </p:sp>
      <p:pic>
        <p:nvPicPr>
          <p:cNvPr id="5" name="Content Placeholder 4">
            <a:extLst>
              <a:ext uri="{FF2B5EF4-FFF2-40B4-BE49-F238E27FC236}">
                <a16:creationId xmlns:a16="http://schemas.microsoft.com/office/drawing/2014/main" id="{BDD602D2-7E52-A171-F159-4DC337BB3C99}"/>
              </a:ext>
            </a:extLst>
          </p:cNvPr>
          <p:cNvPicPr>
            <a:picLocks noGrp="1" noChangeAspect="1"/>
          </p:cNvPicPr>
          <p:nvPr>
            <p:ph idx="1"/>
          </p:nvPr>
        </p:nvPicPr>
        <p:blipFill>
          <a:blip r:embed="rId2"/>
          <a:stretch>
            <a:fillRect/>
          </a:stretch>
        </p:blipFill>
        <p:spPr>
          <a:xfrm rot="16200000">
            <a:off x="3089314" y="372387"/>
            <a:ext cx="5677029" cy="7346744"/>
          </a:xfrm>
          <a:prstGeom prst="rect">
            <a:avLst/>
          </a:prstGeom>
        </p:spPr>
      </p:pic>
    </p:spTree>
    <p:extLst>
      <p:ext uri="{BB962C8B-B14F-4D97-AF65-F5344CB8AC3E}">
        <p14:creationId xmlns:p14="http://schemas.microsoft.com/office/powerpoint/2010/main" val="3825941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69C09-1A86-4975-3586-EA6ADE90C618}"/>
              </a:ext>
            </a:extLst>
          </p:cNvPr>
          <p:cNvSpPr>
            <a:spLocks noGrp="1"/>
          </p:cNvSpPr>
          <p:nvPr>
            <p:ph type="title"/>
          </p:nvPr>
        </p:nvSpPr>
        <p:spPr/>
        <p:txBody>
          <a:bodyPr/>
          <a:lstStyle/>
          <a:p>
            <a:pPr algn="ctr"/>
            <a:r>
              <a:rPr lang="en-US" b="1" u="sng" dirty="0"/>
              <a:t>Short Axis Image Viewer</a:t>
            </a:r>
            <a:br>
              <a:rPr lang="en-US" b="1" u="sng" dirty="0"/>
            </a:br>
            <a:r>
              <a:rPr lang="en-US" b="1" u="sng" dirty="0">
                <a:solidFill>
                  <a:srgbClr val="FF0000"/>
                </a:solidFill>
              </a:rPr>
              <a:t>12 slices of the Left Ventricle</a:t>
            </a:r>
          </a:p>
        </p:txBody>
      </p:sp>
      <p:pic>
        <p:nvPicPr>
          <p:cNvPr id="5" name="Content Placeholder 4">
            <a:extLst>
              <a:ext uri="{FF2B5EF4-FFF2-40B4-BE49-F238E27FC236}">
                <a16:creationId xmlns:a16="http://schemas.microsoft.com/office/drawing/2014/main" id="{1CCC288F-E55E-7F73-2EB2-07560D9AA315}"/>
              </a:ext>
            </a:extLst>
          </p:cNvPr>
          <p:cNvPicPr>
            <a:picLocks noGrp="1" noChangeAspect="1"/>
          </p:cNvPicPr>
          <p:nvPr>
            <p:ph idx="1"/>
          </p:nvPr>
        </p:nvPicPr>
        <p:blipFill>
          <a:blip r:embed="rId2"/>
          <a:stretch>
            <a:fillRect/>
          </a:stretch>
        </p:blipFill>
        <p:spPr>
          <a:xfrm rot="16200000">
            <a:off x="4414801" y="1825625"/>
            <a:ext cx="3362397" cy="4351338"/>
          </a:xfrm>
          <a:prstGeom prst="rect">
            <a:avLst/>
          </a:prstGeom>
        </p:spPr>
      </p:pic>
    </p:spTree>
    <p:extLst>
      <p:ext uri="{BB962C8B-B14F-4D97-AF65-F5344CB8AC3E}">
        <p14:creationId xmlns:p14="http://schemas.microsoft.com/office/powerpoint/2010/main" val="4218520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9BE0-7CE7-73AE-71A3-46CDCB675DB1}"/>
              </a:ext>
            </a:extLst>
          </p:cNvPr>
          <p:cNvSpPr>
            <a:spLocks noGrp="1"/>
          </p:cNvSpPr>
          <p:nvPr>
            <p:ph type="title"/>
          </p:nvPr>
        </p:nvSpPr>
        <p:spPr/>
        <p:txBody>
          <a:bodyPr/>
          <a:lstStyle/>
          <a:p>
            <a:pPr algn="ctr"/>
            <a:r>
              <a:rPr lang="en-US" b="1" u="sng" dirty="0"/>
              <a:t>Semi Automatic </a:t>
            </a:r>
            <a:r>
              <a:rPr lang="en-US" b="1" u="sng" dirty="0" err="1"/>
              <a:t>Resampler</a:t>
            </a:r>
            <a:endParaRPr lang="en-US" b="1" u="sng" dirty="0"/>
          </a:p>
        </p:txBody>
      </p:sp>
      <p:sp>
        <p:nvSpPr>
          <p:cNvPr id="3" name="Content Placeholder 2">
            <a:extLst>
              <a:ext uri="{FF2B5EF4-FFF2-40B4-BE49-F238E27FC236}">
                <a16:creationId xmlns:a16="http://schemas.microsoft.com/office/drawing/2014/main" id="{EA6B767B-6649-7032-37DE-DAB07CD0BE44}"/>
              </a:ext>
            </a:extLst>
          </p:cNvPr>
          <p:cNvSpPr>
            <a:spLocks noGrp="1"/>
          </p:cNvSpPr>
          <p:nvPr>
            <p:ph idx="1"/>
          </p:nvPr>
        </p:nvSpPr>
        <p:spPr/>
        <p:txBody>
          <a:bodyPr>
            <a:normAutofit fontScale="92500" lnSpcReduction="10000"/>
          </a:bodyPr>
          <a:lstStyle/>
          <a:p>
            <a:r>
              <a:rPr lang="en-US" dirty="0"/>
              <a:t>This routine takes the short-axis image files and and outputs Tissue Curve files for each region of interest (ROI).  </a:t>
            </a:r>
          </a:p>
          <a:p>
            <a:r>
              <a:rPr lang="en-US" dirty="0"/>
              <a:t>The Short Axis Images of the LV is 12 slices tall, each slice sampled for 16 ROIs.  The apex is treated as one ROI.  (Total of 177 ROIs across the whole LV.)</a:t>
            </a:r>
          </a:p>
          <a:p>
            <a:r>
              <a:rPr lang="en-US" dirty="0"/>
              <a:t>The first ROI in each slice is located at the LV-RV junction.  Each slice is treated as inner and outer ellipses, between which is the Myocardium.  Blood pool is in red, and myocardium in white.</a:t>
            </a:r>
          </a:p>
          <a:p>
            <a:r>
              <a:rPr lang="en-US" dirty="0"/>
              <a:t>A long Axis image is also presented to trace out the myocardium, and inner blood pool.   Resampling parameters are saved and may be applied to various studies  to have a uniform sampling patterns across all selected studies.</a:t>
            </a:r>
          </a:p>
        </p:txBody>
      </p:sp>
    </p:spTree>
    <p:extLst>
      <p:ext uri="{BB962C8B-B14F-4D97-AF65-F5344CB8AC3E}">
        <p14:creationId xmlns:p14="http://schemas.microsoft.com/office/powerpoint/2010/main" val="3079239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BFD0D-D255-A46E-27BF-CF98F1EFB535}"/>
              </a:ext>
            </a:extLst>
          </p:cNvPr>
          <p:cNvSpPr>
            <a:spLocks noGrp="1"/>
          </p:cNvSpPr>
          <p:nvPr>
            <p:ph type="title"/>
          </p:nvPr>
        </p:nvSpPr>
        <p:spPr/>
        <p:txBody>
          <a:bodyPr/>
          <a:lstStyle/>
          <a:p>
            <a:pPr algn="ctr"/>
            <a:r>
              <a:rPr lang="en-US" b="1" u="sng" dirty="0">
                <a:solidFill>
                  <a:schemeClr val="tx2">
                    <a:lumMod val="75000"/>
                    <a:lumOff val="25000"/>
                  </a:schemeClr>
                </a:solidFill>
              </a:rPr>
              <a:t>Interactive ROI Generation - 1</a:t>
            </a:r>
          </a:p>
        </p:txBody>
      </p:sp>
      <p:pic>
        <p:nvPicPr>
          <p:cNvPr id="5" name="Content Placeholder 4">
            <a:extLst>
              <a:ext uri="{FF2B5EF4-FFF2-40B4-BE49-F238E27FC236}">
                <a16:creationId xmlns:a16="http://schemas.microsoft.com/office/drawing/2014/main" id="{7908A6B2-734D-C25A-C674-D7C7AB88C999}"/>
              </a:ext>
            </a:extLst>
          </p:cNvPr>
          <p:cNvPicPr>
            <a:picLocks noGrp="1" noChangeAspect="1"/>
          </p:cNvPicPr>
          <p:nvPr>
            <p:ph idx="1"/>
          </p:nvPr>
        </p:nvPicPr>
        <p:blipFill>
          <a:blip r:embed="rId2"/>
          <a:stretch>
            <a:fillRect/>
          </a:stretch>
        </p:blipFill>
        <p:spPr>
          <a:xfrm rot="16200000">
            <a:off x="4414801" y="1825625"/>
            <a:ext cx="3362397" cy="4351338"/>
          </a:xfrm>
          <a:prstGeom prst="rect">
            <a:avLst/>
          </a:prstGeom>
        </p:spPr>
      </p:pic>
    </p:spTree>
    <p:extLst>
      <p:ext uri="{BB962C8B-B14F-4D97-AF65-F5344CB8AC3E}">
        <p14:creationId xmlns:p14="http://schemas.microsoft.com/office/powerpoint/2010/main" val="3027663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17B80-ECAE-FA95-C14E-A42F144A2064}"/>
              </a:ext>
            </a:extLst>
          </p:cNvPr>
          <p:cNvSpPr>
            <a:spLocks noGrp="1"/>
          </p:cNvSpPr>
          <p:nvPr>
            <p:ph type="title"/>
          </p:nvPr>
        </p:nvSpPr>
        <p:spPr/>
        <p:txBody>
          <a:bodyPr/>
          <a:lstStyle/>
          <a:p>
            <a:pPr algn="ctr"/>
            <a:r>
              <a:rPr lang="en-US" b="1" u="sng" dirty="0">
                <a:solidFill>
                  <a:srgbClr val="FF0000"/>
                </a:solidFill>
              </a:rPr>
              <a:t>Interactive ROI Generation - 2</a:t>
            </a:r>
            <a:endParaRPr lang="en-US" dirty="0">
              <a:solidFill>
                <a:srgbClr val="FF0000"/>
              </a:solidFill>
            </a:endParaRPr>
          </a:p>
        </p:txBody>
      </p:sp>
      <p:pic>
        <p:nvPicPr>
          <p:cNvPr id="5" name="Content Placeholder 4">
            <a:extLst>
              <a:ext uri="{FF2B5EF4-FFF2-40B4-BE49-F238E27FC236}">
                <a16:creationId xmlns:a16="http://schemas.microsoft.com/office/drawing/2014/main" id="{0ABE3DC5-4B04-21D6-36BA-2B55E8F1C78F}"/>
              </a:ext>
            </a:extLst>
          </p:cNvPr>
          <p:cNvPicPr>
            <a:picLocks noGrp="1" noChangeAspect="1"/>
          </p:cNvPicPr>
          <p:nvPr>
            <p:ph idx="1"/>
          </p:nvPr>
        </p:nvPicPr>
        <p:blipFill>
          <a:blip r:embed="rId2"/>
          <a:stretch>
            <a:fillRect/>
          </a:stretch>
        </p:blipFill>
        <p:spPr>
          <a:xfrm rot="16200000">
            <a:off x="4414801" y="1825625"/>
            <a:ext cx="3362397" cy="4351338"/>
          </a:xfrm>
          <a:prstGeom prst="rect">
            <a:avLst/>
          </a:prstGeom>
        </p:spPr>
      </p:pic>
    </p:spTree>
    <p:extLst>
      <p:ext uri="{BB962C8B-B14F-4D97-AF65-F5344CB8AC3E}">
        <p14:creationId xmlns:p14="http://schemas.microsoft.com/office/powerpoint/2010/main" val="1862170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DD28F-FFA4-9114-BDF2-5F7ED16990A7}"/>
              </a:ext>
            </a:extLst>
          </p:cNvPr>
          <p:cNvSpPr>
            <a:spLocks noGrp="1"/>
          </p:cNvSpPr>
          <p:nvPr>
            <p:ph type="title"/>
          </p:nvPr>
        </p:nvSpPr>
        <p:spPr/>
        <p:txBody>
          <a:bodyPr/>
          <a:lstStyle/>
          <a:p>
            <a:pPr algn="ctr"/>
            <a:r>
              <a:rPr lang="en-US" b="1" u="sng" dirty="0"/>
              <a:t>Regions of Interest on a Single Slice</a:t>
            </a:r>
          </a:p>
        </p:txBody>
      </p:sp>
      <p:pic>
        <p:nvPicPr>
          <p:cNvPr id="5" name="Content Placeholder 4">
            <a:extLst>
              <a:ext uri="{FF2B5EF4-FFF2-40B4-BE49-F238E27FC236}">
                <a16:creationId xmlns:a16="http://schemas.microsoft.com/office/drawing/2014/main" id="{D6DC843F-2EE9-447A-C865-E1F32C12F8CE}"/>
              </a:ext>
            </a:extLst>
          </p:cNvPr>
          <p:cNvPicPr>
            <a:picLocks noGrp="1" noChangeAspect="1"/>
          </p:cNvPicPr>
          <p:nvPr>
            <p:ph idx="1"/>
          </p:nvPr>
        </p:nvPicPr>
        <p:blipFill>
          <a:blip r:embed="rId2"/>
          <a:stretch>
            <a:fillRect/>
          </a:stretch>
        </p:blipFill>
        <p:spPr>
          <a:xfrm rot="16200000">
            <a:off x="4414801" y="1825625"/>
            <a:ext cx="3362397" cy="4351338"/>
          </a:xfrm>
          <a:prstGeom prst="rect">
            <a:avLst/>
          </a:prstGeom>
        </p:spPr>
      </p:pic>
    </p:spTree>
    <p:extLst>
      <p:ext uri="{BB962C8B-B14F-4D97-AF65-F5344CB8AC3E}">
        <p14:creationId xmlns:p14="http://schemas.microsoft.com/office/powerpoint/2010/main" val="2997877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76D7-6F6C-3E44-15AB-66B9D24795AC}"/>
              </a:ext>
            </a:extLst>
          </p:cNvPr>
          <p:cNvSpPr>
            <a:spLocks noGrp="1"/>
          </p:cNvSpPr>
          <p:nvPr>
            <p:ph type="title"/>
          </p:nvPr>
        </p:nvSpPr>
        <p:spPr/>
        <p:txBody>
          <a:bodyPr/>
          <a:lstStyle/>
          <a:p>
            <a:pPr algn="ctr"/>
            <a:r>
              <a:rPr lang="en-US" b="1" u="sng" dirty="0"/>
              <a:t>Integration and Normalization Tools</a:t>
            </a:r>
          </a:p>
        </p:txBody>
      </p:sp>
      <p:sp>
        <p:nvSpPr>
          <p:cNvPr id="3" name="Content Placeholder 2">
            <a:extLst>
              <a:ext uri="{FF2B5EF4-FFF2-40B4-BE49-F238E27FC236}">
                <a16:creationId xmlns:a16="http://schemas.microsoft.com/office/drawing/2014/main" id="{8AEC2E67-91BA-A36A-22CF-030FACD1837E}"/>
              </a:ext>
            </a:extLst>
          </p:cNvPr>
          <p:cNvSpPr>
            <a:spLocks noGrp="1"/>
          </p:cNvSpPr>
          <p:nvPr>
            <p:ph idx="1"/>
          </p:nvPr>
        </p:nvSpPr>
        <p:spPr/>
        <p:txBody>
          <a:bodyPr/>
          <a:lstStyle/>
          <a:p>
            <a:r>
              <a:rPr lang="en-US" dirty="0"/>
              <a:t>This tool takes tissue curve data from a dynamic scan, and integrates tissue uptake over a specified time interval – start and end time frames.  </a:t>
            </a:r>
          </a:p>
          <a:p>
            <a:r>
              <a:rPr lang="en-US" dirty="0"/>
              <a:t>Integration time windows are in the order of 300 – 1800 seconds for NH3 tracers, and 1880-3600 for FDG &amp; HED.</a:t>
            </a:r>
          </a:p>
          <a:p>
            <a:r>
              <a:rPr lang="en-US" dirty="0"/>
              <a:t>After time integration of uptake data, a normalization is performed across various tracers.</a:t>
            </a:r>
          </a:p>
          <a:p>
            <a:r>
              <a:rPr lang="en-US" dirty="0"/>
              <a:t>A polar plot is generated to visualize the average uptake across each ROI over the entire LV.  A polar plot is a squish of the LV onto a plane.</a:t>
            </a:r>
          </a:p>
        </p:txBody>
      </p:sp>
    </p:spTree>
    <p:extLst>
      <p:ext uri="{BB962C8B-B14F-4D97-AF65-F5344CB8AC3E}">
        <p14:creationId xmlns:p14="http://schemas.microsoft.com/office/powerpoint/2010/main" val="3730306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4940-DECB-FC4F-FC97-57D08260AD83}"/>
              </a:ext>
            </a:extLst>
          </p:cNvPr>
          <p:cNvSpPr>
            <a:spLocks noGrp="1"/>
          </p:cNvSpPr>
          <p:nvPr>
            <p:ph type="title"/>
          </p:nvPr>
        </p:nvSpPr>
        <p:spPr/>
        <p:txBody>
          <a:bodyPr/>
          <a:lstStyle/>
          <a:p>
            <a:pPr algn="ctr"/>
            <a:r>
              <a:rPr lang="en-US" dirty="0"/>
              <a:t>What is Positron Emission Tomography?</a:t>
            </a:r>
          </a:p>
        </p:txBody>
      </p:sp>
      <p:sp>
        <p:nvSpPr>
          <p:cNvPr id="3" name="Content Placeholder 2">
            <a:extLst>
              <a:ext uri="{FF2B5EF4-FFF2-40B4-BE49-F238E27FC236}">
                <a16:creationId xmlns:a16="http://schemas.microsoft.com/office/drawing/2014/main" id="{A84A4B08-92F8-B9C5-2BE8-4AA043B24A71}"/>
              </a:ext>
            </a:extLst>
          </p:cNvPr>
          <p:cNvSpPr>
            <a:spLocks noGrp="1"/>
          </p:cNvSpPr>
          <p:nvPr>
            <p:ph idx="1"/>
          </p:nvPr>
        </p:nvSpPr>
        <p:spPr/>
        <p:txBody>
          <a:bodyPr/>
          <a:lstStyle/>
          <a:p>
            <a:r>
              <a:rPr lang="en-US" dirty="0">
                <a:hlinkClick r:id="rId2"/>
              </a:rPr>
              <a:t>Positron emission tomography (PET)</a:t>
            </a:r>
            <a:r>
              <a:rPr lang="en-US" dirty="0"/>
              <a:t> is a non-invasive imaging test that measures metabolic activity and function in tissues by tracking a small amount of injected radioactive tracer. It excels at detecting cancer, heart disease, and brain disorders early, often revealing cellular changes before structural damage is visible on CT or MRI.  </a:t>
            </a:r>
          </a:p>
          <a:p>
            <a:r>
              <a:rPr lang="en-US" dirty="0"/>
              <a:t>Need an in-house Cyclotron to make short lived </a:t>
            </a:r>
            <a:r>
              <a:rPr lang="en-US" dirty="0" err="1"/>
              <a:t>radioistopes</a:t>
            </a:r>
            <a:r>
              <a:rPr lang="en-US" dirty="0"/>
              <a:t> / radioactive tracers/tags</a:t>
            </a:r>
          </a:p>
        </p:txBody>
      </p:sp>
    </p:spTree>
    <p:extLst>
      <p:ext uri="{BB962C8B-B14F-4D97-AF65-F5344CB8AC3E}">
        <p14:creationId xmlns:p14="http://schemas.microsoft.com/office/powerpoint/2010/main" val="4077531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C2D5-D068-C238-6EFB-19B3780FD3D5}"/>
              </a:ext>
            </a:extLst>
          </p:cNvPr>
          <p:cNvSpPr>
            <a:spLocks noGrp="1"/>
          </p:cNvSpPr>
          <p:nvPr>
            <p:ph type="title"/>
          </p:nvPr>
        </p:nvSpPr>
        <p:spPr/>
        <p:txBody>
          <a:bodyPr/>
          <a:lstStyle/>
          <a:p>
            <a:pPr algn="ctr"/>
            <a:r>
              <a:rPr lang="en-US" b="1" u="sng" dirty="0"/>
              <a:t>Comparison and Database Tools, Gif Image Generator</a:t>
            </a:r>
          </a:p>
        </p:txBody>
      </p:sp>
      <p:sp>
        <p:nvSpPr>
          <p:cNvPr id="3" name="Content Placeholder 2">
            <a:extLst>
              <a:ext uri="{FF2B5EF4-FFF2-40B4-BE49-F238E27FC236}">
                <a16:creationId xmlns:a16="http://schemas.microsoft.com/office/drawing/2014/main" id="{A8E1883D-0A79-6B58-5EB0-079D4444826A}"/>
              </a:ext>
            </a:extLst>
          </p:cNvPr>
          <p:cNvSpPr>
            <a:spLocks noGrp="1"/>
          </p:cNvSpPr>
          <p:nvPr>
            <p:ph idx="1"/>
          </p:nvPr>
        </p:nvSpPr>
        <p:spPr/>
        <p:txBody>
          <a:bodyPr>
            <a:normAutofit lnSpcReduction="10000"/>
          </a:bodyPr>
          <a:lstStyle/>
          <a:p>
            <a:r>
              <a:rPr lang="en-US" dirty="0"/>
              <a:t>This tool lets an investigator compare a subject or a group of subjects against a selected control group.  Parameters used for comparison are means and standard deviations for each ROI.</a:t>
            </a:r>
          </a:p>
          <a:p>
            <a:r>
              <a:rPr lang="en-US" dirty="0"/>
              <a:t>Multiple databases are maintained for uptake data for ROIs .  Usually decided by an individual researcher/investigator.</a:t>
            </a:r>
          </a:p>
          <a:p>
            <a:r>
              <a:rPr lang="en-US" dirty="0"/>
              <a:t>Statistics for each ROI may also be visualized.  ROIs are indexed from, 1 to 177.  1 – being the ROI at the LV-RV junction in the uppermost slice of the LV, and 177 being the Apex/lowest slice of the roughly ellipsoid shaped LV.</a:t>
            </a:r>
          </a:p>
          <a:p>
            <a:r>
              <a:rPr lang="en-US" dirty="0"/>
              <a:t>The Database Tool allows the investigator to build their own database of subjects.</a:t>
            </a:r>
          </a:p>
        </p:txBody>
      </p:sp>
    </p:spTree>
    <p:extLst>
      <p:ext uri="{BB962C8B-B14F-4D97-AF65-F5344CB8AC3E}">
        <p14:creationId xmlns:p14="http://schemas.microsoft.com/office/powerpoint/2010/main" val="2418197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C946F-DFA6-5B0E-A9C0-31E6B3580303}"/>
              </a:ext>
            </a:extLst>
          </p:cNvPr>
          <p:cNvSpPr>
            <a:spLocks noGrp="1"/>
          </p:cNvSpPr>
          <p:nvPr>
            <p:ph type="title"/>
          </p:nvPr>
        </p:nvSpPr>
        <p:spPr/>
        <p:txBody>
          <a:bodyPr/>
          <a:lstStyle/>
          <a:p>
            <a:pPr algn="ctr"/>
            <a:r>
              <a:rPr lang="en-US" b="1" u="sng" dirty="0" err="1"/>
              <a:t>Fitcom</a:t>
            </a:r>
            <a:endParaRPr lang="en-US" b="1" u="sng" dirty="0"/>
          </a:p>
        </p:txBody>
      </p:sp>
      <p:sp>
        <p:nvSpPr>
          <p:cNvPr id="3" name="Content Placeholder 2">
            <a:extLst>
              <a:ext uri="{FF2B5EF4-FFF2-40B4-BE49-F238E27FC236}">
                <a16:creationId xmlns:a16="http://schemas.microsoft.com/office/drawing/2014/main" id="{A7B6146F-0855-AF81-464B-1F87EC8079A4}"/>
              </a:ext>
            </a:extLst>
          </p:cNvPr>
          <p:cNvSpPr>
            <a:spLocks noGrp="1"/>
          </p:cNvSpPr>
          <p:nvPr>
            <p:ph idx="1"/>
          </p:nvPr>
        </p:nvSpPr>
        <p:spPr/>
        <p:txBody>
          <a:bodyPr/>
          <a:lstStyle/>
          <a:p>
            <a:r>
              <a:rPr lang="en-US" dirty="0"/>
              <a:t>This program computes Mean Blood Flow values, Retention fractions, Blood volumes, and kinetic rate constants k2 + k3 for each ROI</a:t>
            </a:r>
          </a:p>
          <a:p>
            <a:r>
              <a:rPr lang="en-US" dirty="0"/>
              <a:t>Curve Fitting Parameters mapped onto a Polar Plot.</a:t>
            </a:r>
          </a:p>
          <a:p>
            <a:r>
              <a:rPr lang="en-US" dirty="0"/>
              <a:t>A Polar Plot is analogous to a squish of ellipsoid (or paraboloid) cup onto a plane.  The top of the Left Ventricle  (basal slice) is the out most annulus of the polar plot.  The Apex or the lowest plane of the LV maps onto the center of </a:t>
            </a:r>
            <a:r>
              <a:rPr lang="en-US"/>
              <a:t>the polar </a:t>
            </a:r>
            <a:r>
              <a:rPr lang="en-US" dirty="0"/>
              <a:t>plot.</a:t>
            </a:r>
          </a:p>
        </p:txBody>
      </p:sp>
    </p:spTree>
    <p:extLst>
      <p:ext uri="{BB962C8B-B14F-4D97-AF65-F5344CB8AC3E}">
        <p14:creationId xmlns:p14="http://schemas.microsoft.com/office/powerpoint/2010/main" val="807967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4D1A5-5826-1021-FC92-8F5A5977BE87}"/>
              </a:ext>
            </a:extLst>
          </p:cNvPr>
          <p:cNvSpPr>
            <a:spLocks noGrp="1"/>
          </p:cNvSpPr>
          <p:nvPr>
            <p:ph type="title"/>
          </p:nvPr>
        </p:nvSpPr>
        <p:spPr/>
        <p:txBody>
          <a:bodyPr/>
          <a:lstStyle/>
          <a:p>
            <a:pPr algn="ctr"/>
            <a:r>
              <a:rPr lang="en-US" b="1" u="sng" dirty="0">
                <a:solidFill>
                  <a:srgbClr val="FF0000"/>
                </a:solidFill>
              </a:rPr>
              <a:t>Curve </a:t>
            </a:r>
            <a:r>
              <a:rPr lang="en-US" b="1" u="sng" dirty="0" err="1">
                <a:solidFill>
                  <a:srgbClr val="FF0000"/>
                </a:solidFill>
              </a:rPr>
              <a:t>Fiting</a:t>
            </a:r>
            <a:r>
              <a:rPr lang="en-US" b="1" u="sng" dirty="0">
                <a:solidFill>
                  <a:srgbClr val="FF0000"/>
                </a:solidFill>
              </a:rPr>
              <a:t> Module - 1</a:t>
            </a:r>
            <a:endParaRPr lang="en-US" dirty="0"/>
          </a:p>
        </p:txBody>
      </p:sp>
      <p:pic>
        <p:nvPicPr>
          <p:cNvPr id="5" name="Content Placeholder 4">
            <a:extLst>
              <a:ext uri="{FF2B5EF4-FFF2-40B4-BE49-F238E27FC236}">
                <a16:creationId xmlns:a16="http://schemas.microsoft.com/office/drawing/2014/main" id="{47558191-4487-589B-C04C-672142858353}"/>
              </a:ext>
            </a:extLst>
          </p:cNvPr>
          <p:cNvPicPr>
            <a:picLocks noGrp="1" noChangeAspect="1"/>
          </p:cNvPicPr>
          <p:nvPr>
            <p:ph idx="1"/>
          </p:nvPr>
        </p:nvPicPr>
        <p:blipFill>
          <a:blip r:embed="rId2"/>
          <a:stretch>
            <a:fillRect/>
          </a:stretch>
        </p:blipFill>
        <p:spPr>
          <a:xfrm rot="16200000">
            <a:off x="4414801" y="1825625"/>
            <a:ext cx="3362397" cy="4351338"/>
          </a:xfrm>
          <a:prstGeom prst="rect">
            <a:avLst/>
          </a:prstGeom>
        </p:spPr>
      </p:pic>
    </p:spTree>
    <p:extLst>
      <p:ext uri="{BB962C8B-B14F-4D97-AF65-F5344CB8AC3E}">
        <p14:creationId xmlns:p14="http://schemas.microsoft.com/office/powerpoint/2010/main" val="2524503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AAB81-1690-ED29-BC0E-1F1CA627B6C0}"/>
              </a:ext>
            </a:extLst>
          </p:cNvPr>
          <p:cNvSpPr>
            <a:spLocks noGrp="1"/>
          </p:cNvSpPr>
          <p:nvPr>
            <p:ph type="title"/>
          </p:nvPr>
        </p:nvSpPr>
        <p:spPr/>
        <p:txBody>
          <a:bodyPr/>
          <a:lstStyle/>
          <a:p>
            <a:pPr algn="ctr"/>
            <a:r>
              <a:rPr lang="en-US" b="1" u="sng" dirty="0">
                <a:solidFill>
                  <a:srgbClr val="FF0000"/>
                </a:solidFill>
              </a:rPr>
              <a:t>Curve </a:t>
            </a:r>
            <a:r>
              <a:rPr lang="en-US" b="1" u="sng" dirty="0" err="1">
                <a:solidFill>
                  <a:srgbClr val="FF0000"/>
                </a:solidFill>
              </a:rPr>
              <a:t>Fiting</a:t>
            </a:r>
            <a:r>
              <a:rPr lang="en-US" b="1" u="sng" dirty="0">
                <a:solidFill>
                  <a:srgbClr val="FF0000"/>
                </a:solidFill>
              </a:rPr>
              <a:t> Module - 2</a:t>
            </a:r>
          </a:p>
        </p:txBody>
      </p:sp>
      <p:pic>
        <p:nvPicPr>
          <p:cNvPr id="5" name="Content Placeholder 4">
            <a:extLst>
              <a:ext uri="{FF2B5EF4-FFF2-40B4-BE49-F238E27FC236}">
                <a16:creationId xmlns:a16="http://schemas.microsoft.com/office/drawing/2014/main" id="{5559943C-1AAA-DE66-330F-2DC162BDFD8D}"/>
              </a:ext>
            </a:extLst>
          </p:cNvPr>
          <p:cNvPicPr>
            <a:picLocks noGrp="1" noChangeAspect="1"/>
          </p:cNvPicPr>
          <p:nvPr>
            <p:ph idx="1"/>
          </p:nvPr>
        </p:nvPicPr>
        <p:blipFill>
          <a:blip r:embed="rId2"/>
          <a:stretch>
            <a:fillRect/>
          </a:stretch>
        </p:blipFill>
        <p:spPr>
          <a:xfrm rot="16200000">
            <a:off x="4414801" y="1825625"/>
            <a:ext cx="3362397" cy="4351338"/>
          </a:xfrm>
          <a:prstGeom prst="rect">
            <a:avLst/>
          </a:prstGeom>
        </p:spPr>
      </p:pic>
    </p:spTree>
    <p:extLst>
      <p:ext uri="{BB962C8B-B14F-4D97-AF65-F5344CB8AC3E}">
        <p14:creationId xmlns:p14="http://schemas.microsoft.com/office/powerpoint/2010/main" val="62070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B5912-10DB-755E-44AF-751196D2C5CD}"/>
              </a:ext>
            </a:extLst>
          </p:cNvPr>
          <p:cNvSpPr>
            <a:spLocks noGrp="1"/>
          </p:cNvSpPr>
          <p:nvPr>
            <p:ph type="title"/>
          </p:nvPr>
        </p:nvSpPr>
        <p:spPr/>
        <p:txBody>
          <a:bodyPr/>
          <a:lstStyle/>
          <a:p>
            <a:pPr algn="ctr"/>
            <a:r>
              <a:rPr lang="en-US" b="1" u="sng" dirty="0">
                <a:solidFill>
                  <a:srgbClr val="FF0000"/>
                </a:solidFill>
              </a:rPr>
              <a:t>Curve </a:t>
            </a:r>
            <a:r>
              <a:rPr lang="en-US" b="1" u="sng" dirty="0" err="1">
                <a:solidFill>
                  <a:srgbClr val="FF0000"/>
                </a:solidFill>
              </a:rPr>
              <a:t>Fiting</a:t>
            </a:r>
            <a:r>
              <a:rPr lang="en-US" b="1" u="sng" dirty="0">
                <a:solidFill>
                  <a:srgbClr val="FF0000"/>
                </a:solidFill>
              </a:rPr>
              <a:t> Module - 3</a:t>
            </a:r>
            <a:endParaRPr lang="en-US" dirty="0"/>
          </a:p>
        </p:txBody>
      </p:sp>
      <p:pic>
        <p:nvPicPr>
          <p:cNvPr id="5" name="Content Placeholder 4">
            <a:extLst>
              <a:ext uri="{FF2B5EF4-FFF2-40B4-BE49-F238E27FC236}">
                <a16:creationId xmlns:a16="http://schemas.microsoft.com/office/drawing/2014/main" id="{57BA89D3-E767-B437-D151-38E5E90DFF30}"/>
              </a:ext>
            </a:extLst>
          </p:cNvPr>
          <p:cNvPicPr>
            <a:picLocks noGrp="1" noChangeAspect="1"/>
          </p:cNvPicPr>
          <p:nvPr>
            <p:ph idx="1"/>
          </p:nvPr>
        </p:nvPicPr>
        <p:blipFill>
          <a:blip r:embed="rId2"/>
          <a:stretch>
            <a:fillRect/>
          </a:stretch>
        </p:blipFill>
        <p:spPr>
          <a:xfrm rot="16200000">
            <a:off x="4414801" y="1825625"/>
            <a:ext cx="3362397" cy="4351338"/>
          </a:xfrm>
          <a:prstGeom prst="rect">
            <a:avLst/>
          </a:prstGeom>
        </p:spPr>
      </p:pic>
    </p:spTree>
    <p:extLst>
      <p:ext uri="{BB962C8B-B14F-4D97-AF65-F5344CB8AC3E}">
        <p14:creationId xmlns:p14="http://schemas.microsoft.com/office/powerpoint/2010/main" val="360028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C6C5C-C303-7A00-4495-A0F88D0BBD1A}"/>
              </a:ext>
            </a:extLst>
          </p:cNvPr>
          <p:cNvSpPr>
            <a:spLocks noGrp="1"/>
          </p:cNvSpPr>
          <p:nvPr>
            <p:ph idx="1"/>
          </p:nvPr>
        </p:nvSpPr>
        <p:spPr/>
        <p:txBody>
          <a:bodyPr/>
          <a:lstStyle/>
          <a:p>
            <a:r>
              <a:rPr lang="en-US" b="1" dirty="0"/>
              <a:t>How it Works:</a:t>
            </a:r>
            <a:r>
              <a:rPr lang="en-US" dirty="0"/>
              <a:t> A radioactive tracer (like Fluorine-18) is injected, which accumulates in cells with high metabolic activity, such as cancer cells. A scanner detects positrons emitted by the tracer, creating 3D images. (Image Reconstruction)</a:t>
            </a:r>
          </a:p>
          <a:p>
            <a:r>
              <a:rPr lang="en-US" dirty="0"/>
              <a:t>Pixel densities in Images – representative of glucose uptake / tracer uptake / concentrations</a:t>
            </a:r>
          </a:p>
          <a:p>
            <a:endParaRPr lang="en-US" dirty="0"/>
          </a:p>
        </p:txBody>
      </p:sp>
      <p:sp>
        <p:nvSpPr>
          <p:cNvPr id="4" name="Rectangle 1">
            <a:extLst>
              <a:ext uri="{FF2B5EF4-FFF2-40B4-BE49-F238E27FC236}">
                <a16:creationId xmlns:a16="http://schemas.microsoft.com/office/drawing/2014/main" id="{445656FA-DA84-0AE8-0BB3-6B2C0EDE793D}"/>
              </a:ext>
            </a:extLst>
          </p:cNvPr>
          <p:cNvSpPr>
            <a:spLocks noGrp="1" noChangeArrowheads="1"/>
          </p:cNvSpPr>
          <p:nvPr>
            <p:ph type="title"/>
          </p:nvPr>
        </p:nvSpPr>
        <p:spPr bwMode="auto">
          <a:xfrm>
            <a:off x="3511062" y="434348"/>
            <a:ext cx="4264757" cy="10464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sng" strike="noStrike" cap="none" normalizeH="0" baseline="0" dirty="0">
                <a:ln>
                  <a:noFill/>
                </a:ln>
                <a:solidFill>
                  <a:srgbClr val="FF0000"/>
                </a:solidFill>
                <a:effectLst/>
                <a:latin typeface="Google Sans"/>
              </a:rPr>
              <a:t>Key Aspects of PET Scans</a:t>
            </a:r>
            <a:r>
              <a:rPr kumimoji="0" lang="en-US" altLang="en-US" sz="1200" b="1" i="0" u="none" strike="noStrike" cap="none" normalizeH="0" baseline="0" dirty="0">
                <a:ln>
                  <a:noFill/>
                </a:ln>
                <a:solidFill>
                  <a:srgbClr val="0A0A0A"/>
                </a:solidFill>
                <a:effectLst/>
                <a:latin typeface="Google Sans"/>
              </a:rPr>
              <a:t>:</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57597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9C4C-98C1-9355-0F92-AE1F1CD95EE1}"/>
              </a:ext>
            </a:extLst>
          </p:cNvPr>
          <p:cNvSpPr>
            <a:spLocks noGrp="1"/>
          </p:cNvSpPr>
          <p:nvPr>
            <p:ph type="title"/>
          </p:nvPr>
        </p:nvSpPr>
        <p:spPr/>
        <p:txBody>
          <a:bodyPr/>
          <a:lstStyle/>
          <a:p>
            <a:pPr algn="ctr"/>
            <a:r>
              <a:rPr lang="en-US" b="1" dirty="0"/>
              <a:t>Common Uses:</a:t>
            </a:r>
            <a:br>
              <a:rPr lang="en-US" dirty="0"/>
            </a:br>
            <a:endParaRPr lang="en-US" dirty="0"/>
          </a:p>
        </p:txBody>
      </p:sp>
      <p:sp>
        <p:nvSpPr>
          <p:cNvPr id="3" name="Content Placeholder 2">
            <a:extLst>
              <a:ext uri="{FF2B5EF4-FFF2-40B4-BE49-F238E27FC236}">
                <a16:creationId xmlns:a16="http://schemas.microsoft.com/office/drawing/2014/main" id="{1513661C-9898-2B46-FF59-07E466000DDC}"/>
              </a:ext>
            </a:extLst>
          </p:cNvPr>
          <p:cNvSpPr>
            <a:spLocks noGrp="1"/>
          </p:cNvSpPr>
          <p:nvPr>
            <p:ph idx="1"/>
          </p:nvPr>
        </p:nvSpPr>
        <p:spPr/>
        <p:txBody>
          <a:bodyPr>
            <a:normAutofit fontScale="92500"/>
          </a:bodyPr>
          <a:lstStyle/>
          <a:p>
            <a:r>
              <a:rPr lang="en-US" b="1" dirty="0"/>
              <a:t>Cancer:</a:t>
            </a:r>
            <a:r>
              <a:rPr lang="en-US" dirty="0"/>
              <a:t> Detecting tumors, staging cancer, determining if cancer has spread, and evaluating treatment effectiveness.</a:t>
            </a:r>
          </a:p>
          <a:p>
            <a:r>
              <a:rPr lang="en-US" b="1" dirty="0"/>
              <a:t>Brain Disorders:</a:t>
            </a:r>
            <a:r>
              <a:rPr lang="en-US" dirty="0"/>
              <a:t> Identifying Alzheimer's disease, dementia, epilepsy, and brain tumors.  (Separate Software Engineer)</a:t>
            </a:r>
          </a:p>
          <a:p>
            <a:r>
              <a:rPr lang="en-US" b="1" dirty="0"/>
              <a:t>Heart Disease:</a:t>
            </a:r>
            <a:r>
              <a:rPr lang="en-US" dirty="0"/>
              <a:t> Assessing blood flow and damage to the heart muscle.  </a:t>
            </a:r>
          </a:p>
          <a:p>
            <a:r>
              <a:rPr lang="en-US" dirty="0"/>
              <a:t>My role was to develop software tools needed to support studies / research to understand cardiac metabolism/kinetics.</a:t>
            </a:r>
          </a:p>
          <a:p>
            <a:r>
              <a:rPr lang="en-US" dirty="0"/>
              <a:t>Project funding ~$5-million, 5-year RO-1 grant.  Collaborators: Cardiologists/Surgeons, Chemists, Molecular Biologists, Radiologists, Radiochemists, and PI/Gary Hutchins – Medical Physicist</a:t>
            </a:r>
          </a:p>
          <a:p>
            <a:endParaRPr lang="en-US" dirty="0"/>
          </a:p>
        </p:txBody>
      </p:sp>
    </p:spTree>
    <p:extLst>
      <p:ext uri="{BB962C8B-B14F-4D97-AF65-F5344CB8AC3E}">
        <p14:creationId xmlns:p14="http://schemas.microsoft.com/office/powerpoint/2010/main" val="1240605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EE53-C16E-5ADC-9D96-66476BFD4BA3}"/>
              </a:ext>
            </a:extLst>
          </p:cNvPr>
          <p:cNvSpPr>
            <a:spLocks noGrp="1"/>
          </p:cNvSpPr>
          <p:nvPr>
            <p:ph type="title"/>
          </p:nvPr>
        </p:nvSpPr>
        <p:spPr/>
        <p:txBody>
          <a:bodyPr/>
          <a:lstStyle/>
          <a:p>
            <a:pPr algn="ctr"/>
            <a:r>
              <a:rPr lang="en-US" altLang="en-US" u="sng" dirty="0">
                <a:solidFill>
                  <a:schemeClr val="tx2">
                    <a:lumMod val="50000"/>
                    <a:lumOff val="50000"/>
                  </a:schemeClr>
                </a:solidFill>
                <a:latin typeface="Google Sans"/>
              </a:rPr>
              <a:t>Procedure Details &amp; Preparation: </a:t>
            </a:r>
            <a:endParaRPr lang="en-US" u="sng" dirty="0">
              <a:solidFill>
                <a:schemeClr val="tx2">
                  <a:lumMod val="50000"/>
                  <a:lumOff val="50000"/>
                </a:schemeClr>
              </a:solidFill>
            </a:endParaRPr>
          </a:p>
        </p:txBody>
      </p:sp>
      <p:sp>
        <p:nvSpPr>
          <p:cNvPr id="4" name="Rectangle 1">
            <a:extLst>
              <a:ext uri="{FF2B5EF4-FFF2-40B4-BE49-F238E27FC236}">
                <a16:creationId xmlns:a16="http://schemas.microsoft.com/office/drawing/2014/main" id="{C8FFC6B7-C21D-F280-3A60-4E6E55E0347E}"/>
              </a:ext>
            </a:extLst>
          </p:cNvPr>
          <p:cNvSpPr>
            <a:spLocks noGrp="1" noChangeArrowheads="1"/>
          </p:cNvSpPr>
          <p:nvPr>
            <p:ph idx="1"/>
          </p:nvPr>
        </p:nvSpPr>
        <p:spPr bwMode="auto">
          <a:xfrm>
            <a:off x="838200" y="1539083"/>
            <a:ext cx="11679031" cy="49244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rgbClr val="0A0A0A"/>
                </a:solidFill>
                <a:effectLst/>
                <a:latin typeface="Google Sans"/>
              </a:rPr>
              <a:t>PET scans are outpatient procedures, taking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3200" b="0" i="0" u="none" strike="noStrike" cap="none" normalizeH="0" baseline="0" dirty="0">
                <a:ln>
                  <a:noFill/>
                </a:ln>
                <a:solidFill>
                  <a:srgbClr val="0A0A0A"/>
                </a:solidFill>
                <a:effectLst/>
                <a:latin typeface="Google Sans"/>
              </a:rPr>
              <a:t>about 10–40 minutes to scan, often combined with CT scans (PET/CT)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3200" b="0" i="0" u="none" strike="noStrike" cap="none" normalizeH="0" baseline="0" dirty="0">
                <a:ln>
                  <a:noFill/>
                </a:ln>
                <a:solidFill>
                  <a:srgbClr val="0A0A0A"/>
                </a:solidFill>
                <a:effectLst/>
                <a:latin typeface="Google Sans"/>
              </a:rPr>
              <a:t>For anatomical accuracy.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3200" b="1" i="0" u="none" strike="noStrike" cap="none" normalizeH="0" baseline="0" dirty="0">
              <a:ln>
                <a:noFill/>
              </a:ln>
              <a:solidFill>
                <a:srgbClr val="0A0A0A"/>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rgbClr val="0A0A0A"/>
                </a:solidFill>
                <a:effectLst/>
                <a:latin typeface="Google Sans"/>
              </a:rPr>
              <a:t>Patients may need to fast or stop taking certain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3200" b="0" i="0" u="none" strike="noStrike" cap="none" normalizeH="0" baseline="0" dirty="0">
                <a:ln>
                  <a:noFill/>
                </a:ln>
                <a:solidFill>
                  <a:srgbClr val="0A0A0A"/>
                </a:solidFill>
                <a:effectLst/>
                <a:latin typeface="Google Sans"/>
              </a:rPr>
              <a:t>medications before the scan to ensure accurate results, as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3200" b="0" i="0" u="none" strike="noStrike" cap="none" normalizeH="0" baseline="0" dirty="0">
                <a:ln>
                  <a:noFill/>
                </a:ln>
                <a:solidFill>
                  <a:srgbClr val="0A0A0A"/>
                </a:solidFill>
                <a:effectLst/>
                <a:latin typeface="Google Sans"/>
              </a:rPr>
              <a:t>blood sugar levels can affect the image.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A0A0A"/>
                </a:solidFill>
                <a:effectLst/>
                <a:latin typeface="Google Sans"/>
              </a:rPr>
              <a:t>Often, PET scans are combined with </a:t>
            </a:r>
            <a:r>
              <a:rPr kumimoji="0" lang="en-US" altLang="en-US" sz="3200" b="0" i="0" u="none" strike="noStrike" cap="none" normalizeH="0" baseline="0" dirty="0">
                <a:ln>
                  <a:noFill/>
                </a:ln>
                <a:solidFill>
                  <a:srgbClr val="1A0DAB"/>
                </a:solidFill>
                <a:effectLst/>
                <a:latin typeface="Google Sans"/>
                <a:hlinkClick r:id="rId2"/>
              </a:rPr>
              <a:t>CT scans</a:t>
            </a:r>
            <a:r>
              <a:rPr kumimoji="0" lang="en-US" altLang="en-US" sz="3200" b="0" i="0" u="none" strike="noStrike" cap="none" normalizeH="0" baseline="0" dirty="0">
                <a:ln>
                  <a:noFill/>
                </a:ln>
                <a:solidFill>
                  <a:srgbClr val="0A0A0A"/>
                </a:solidFill>
                <a:effectLst/>
                <a:latin typeface="Google Sans"/>
              </a:rPr>
              <a:t> to pinpoint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A0A0A"/>
                </a:solidFill>
                <a:effectLst/>
                <a:latin typeface="Google Sans"/>
              </a:rPr>
              <a:t>precise location of metabolic abnormalities.</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10329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3530-63E7-1F29-71C6-F8377679D805}"/>
              </a:ext>
            </a:extLst>
          </p:cNvPr>
          <p:cNvSpPr>
            <a:spLocks noGrp="1"/>
          </p:cNvSpPr>
          <p:nvPr>
            <p:ph type="title"/>
          </p:nvPr>
        </p:nvSpPr>
        <p:spPr/>
        <p:txBody>
          <a:bodyPr/>
          <a:lstStyle/>
          <a:p>
            <a:pPr algn="ctr"/>
            <a:r>
              <a:rPr lang="en-US" b="1" u="sng" dirty="0">
                <a:solidFill>
                  <a:srgbClr val="FF0000"/>
                </a:solidFill>
              </a:rPr>
              <a:t>How a PET Scanner works.</a:t>
            </a:r>
          </a:p>
        </p:txBody>
      </p:sp>
      <p:pic>
        <p:nvPicPr>
          <p:cNvPr id="5" name="Content Placeholder 4">
            <a:extLst>
              <a:ext uri="{FF2B5EF4-FFF2-40B4-BE49-F238E27FC236}">
                <a16:creationId xmlns:a16="http://schemas.microsoft.com/office/drawing/2014/main" id="{07838426-6657-109E-D195-F13136A90CDE}"/>
              </a:ext>
            </a:extLst>
          </p:cNvPr>
          <p:cNvPicPr>
            <a:picLocks noGrp="1" noChangeAspect="1"/>
          </p:cNvPicPr>
          <p:nvPr>
            <p:ph idx="1"/>
          </p:nvPr>
        </p:nvPicPr>
        <p:blipFill>
          <a:blip r:embed="rId2"/>
          <a:stretch>
            <a:fillRect/>
          </a:stretch>
        </p:blipFill>
        <p:spPr>
          <a:xfrm>
            <a:off x="3273115" y="1825625"/>
            <a:ext cx="5645769" cy="4351338"/>
          </a:xfrm>
          <a:prstGeom prst="rect">
            <a:avLst/>
          </a:prstGeom>
        </p:spPr>
      </p:pic>
    </p:spTree>
    <p:extLst>
      <p:ext uri="{BB962C8B-B14F-4D97-AF65-F5344CB8AC3E}">
        <p14:creationId xmlns:p14="http://schemas.microsoft.com/office/powerpoint/2010/main" val="336416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5A90-C724-A12C-5675-092DD28FBE23}"/>
              </a:ext>
            </a:extLst>
          </p:cNvPr>
          <p:cNvSpPr>
            <a:spLocks noGrp="1"/>
          </p:cNvSpPr>
          <p:nvPr>
            <p:ph type="title"/>
          </p:nvPr>
        </p:nvSpPr>
        <p:spPr/>
        <p:txBody>
          <a:bodyPr/>
          <a:lstStyle/>
          <a:p>
            <a:pPr algn="ctr"/>
            <a:r>
              <a:rPr lang="en-US" b="1" u="sng" dirty="0"/>
              <a:t>PET Scans and Quantitative Medicine</a:t>
            </a:r>
          </a:p>
        </p:txBody>
      </p:sp>
      <p:sp>
        <p:nvSpPr>
          <p:cNvPr id="3" name="Content Placeholder 2">
            <a:extLst>
              <a:ext uri="{FF2B5EF4-FFF2-40B4-BE49-F238E27FC236}">
                <a16:creationId xmlns:a16="http://schemas.microsoft.com/office/drawing/2014/main" id="{B909DD74-61AB-E99D-EA31-63FAF3187176}"/>
              </a:ext>
            </a:extLst>
          </p:cNvPr>
          <p:cNvSpPr>
            <a:spLocks noGrp="1"/>
          </p:cNvSpPr>
          <p:nvPr>
            <p:ph idx="1"/>
          </p:nvPr>
        </p:nvSpPr>
        <p:spPr/>
        <p:txBody>
          <a:bodyPr>
            <a:normAutofit lnSpcReduction="10000"/>
          </a:bodyPr>
          <a:lstStyle/>
          <a:p>
            <a:r>
              <a:rPr lang="en-US" dirty="0"/>
              <a:t>PET scans take 10-40 minutes to complete. They are painless, and, as for computed tomography, the patient is fully clothed.</a:t>
            </a:r>
          </a:p>
          <a:p>
            <a:r>
              <a:rPr lang="en-US" dirty="0"/>
              <a:t>A common use for PET is to measure the rate of consumption of glucose in different parts of the body.</a:t>
            </a:r>
          </a:p>
          <a:p>
            <a:r>
              <a:rPr lang="en-US" dirty="0"/>
              <a:t>Accumulation of the radiolabeled glucose analogue 18-fluorodeoxyglucose (FDG) allows measurement of the rate of consumption of glucose. One clinical use of this is to distinguish between benign and malignant tumors (malignant tumors metabolize glucose at a faster rate than benign tumors). Whole body scans are often performed to stage a cancer.</a:t>
            </a:r>
            <a:br>
              <a:rPr lang="en-US" dirty="0"/>
            </a:br>
            <a:endParaRPr lang="en-US" dirty="0"/>
          </a:p>
        </p:txBody>
      </p:sp>
    </p:spTree>
    <p:extLst>
      <p:ext uri="{BB962C8B-B14F-4D97-AF65-F5344CB8AC3E}">
        <p14:creationId xmlns:p14="http://schemas.microsoft.com/office/powerpoint/2010/main" val="2476306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1177-4A8A-1B4F-6051-4034BB6361B5}"/>
              </a:ext>
            </a:extLst>
          </p:cNvPr>
          <p:cNvSpPr>
            <a:spLocks noGrp="1"/>
          </p:cNvSpPr>
          <p:nvPr>
            <p:ph type="title"/>
          </p:nvPr>
        </p:nvSpPr>
        <p:spPr/>
        <p:txBody>
          <a:bodyPr/>
          <a:lstStyle/>
          <a:p>
            <a:pPr algn="ctr"/>
            <a:r>
              <a:rPr lang="en-US" b="1" u="sng" dirty="0"/>
              <a:t>PET Scans and Quantitative Medicine</a:t>
            </a:r>
          </a:p>
        </p:txBody>
      </p:sp>
      <p:sp>
        <p:nvSpPr>
          <p:cNvPr id="3" name="Content Placeholder 2">
            <a:extLst>
              <a:ext uri="{FF2B5EF4-FFF2-40B4-BE49-F238E27FC236}">
                <a16:creationId xmlns:a16="http://schemas.microsoft.com/office/drawing/2014/main" id="{B283A302-438D-15A2-D431-1FEC9D7D805D}"/>
              </a:ext>
            </a:extLst>
          </p:cNvPr>
          <p:cNvSpPr>
            <a:spLocks noGrp="1"/>
          </p:cNvSpPr>
          <p:nvPr>
            <p:ph idx="1"/>
          </p:nvPr>
        </p:nvSpPr>
        <p:spPr/>
        <p:txBody>
          <a:bodyPr/>
          <a:lstStyle/>
          <a:p>
            <a:r>
              <a:rPr lang="en-US" dirty="0"/>
              <a:t>Other applications of PET include looking at the blood flow and oxygen consumption in different parts of the brain—for example, in understanding strokes and dementia. Tracking chemical neurotransmitters (such as dopamine, in Parkinson's disease) can also be performed with this technique.</a:t>
            </a:r>
          </a:p>
          <a:p>
            <a:r>
              <a:rPr lang="en-US" dirty="0"/>
              <a:t>PET has further applications in cardiology (in pre-transplantation assessment of viable myocardium), in distinguishing recurrent tumors from radiation necrosis and surgical scarring, and in a variety of cancers.</a:t>
            </a:r>
          </a:p>
        </p:txBody>
      </p:sp>
    </p:spTree>
    <p:extLst>
      <p:ext uri="{BB962C8B-B14F-4D97-AF65-F5344CB8AC3E}">
        <p14:creationId xmlns:p14="http://schemas.microsoft.com/office/powerpoint/2010/main" val="872651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2019</TotalTime>
  <Words>1870</Words>
  <Application>Microsoft Macintosh PowerPoint</Application>
  <PresentationFormat>Widescreen</PresentationFormat>
  <Paragraphs>120</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Aptos</vt:lpstr>
      <vt:lpstr>Aptos Display</vt:lpstr>
      <vt:lpstr>Arial</vt:lpstr>
      <vt:lpstr>Google Sans</vt:lpstr>
      <vt:lpstr>Office Theme</vt:lpstr>
      <vt:lpstr>Quantitative Modeling of Cardiac Metabolism </vt:lpstr>
      <vt:lpstr>PET Scan Image  from a Heart Scan</vt:lpstr>
      <vt:lpstr>What is Positron Emission Tomography?</vt:lpstr>
      <vt:lpstr>Key Aspects of PET Scans:  </vt:lpstr>
      <vt:lpstr>Common Uses: </vt:lpstr>
      <vt:lpstr>Procedure Details &amp; Preparation: </vt:lpstr>
      <vt:lpstr>How a PET Scanner works.</vt:lpstr>
      <vt:lpstr>PET Scans and Quantitative Medicine</vt:lpstr>
      <vt:lpstr>PET Scans and Quantitative Medicine</vt:lpstr>
      <vt:lpstr>Pharmacokinetic Compartment Models</vt:lpstr>
      <vt:lpstr>One and Two Compartment Kinetic Models</vt:lpstr>
      <vt:lpstr>Two Compartment Model</vt:lpstr>
      <vt:lpstr>Solution to 1 and 2 compartment models</vt:lpstr>
      <vt:lpstr>Solution Process</vt:lpstr>
      <vt:lpstr>Structure, Processes, &amp; System of ODEs</vt:lpstr>
      <vt:lpstr>My Role in this Project: Overview of Cardiac Analysis Package</vt:lpstr>
      <vt:lpstr>Multi-layer Software Processing of Data</vt:lpstr>
      <vt:lpstr>Multi-layer Software Processing of Data</vt:lpstr>
      <vt:lpstr>Interactive Reslicer Program</vt:lpstr>
      <vt:lpstr>Long Axis View Before LV definition</vt:lpstr>
      <vt:lpstr>Long Axis Image of Left Ventricle</vt:lpstr>
      <vt:lpstr>Short Axis Images</vt:lpstr>
      <vt:lpstr>Left Ventricle Axis of Symmetry</vt:lpstr>
      <vt:lpstr>Short Axis Image Viewer 12 slices of the Left Ventricle</vt:lpstr>
      <vt:lpstr>Semi Automatic Resampler</vt:lpstr>
      <vt:lpstr>Interactive ROI Generation - 1</vt:lpstr>
      <vt:lpstr>Interactive ROI Generation - 2</vt:lpstr>
      <vt:lpstr>Regions of Interest on a Single Slice</vt:lpstr>
      <vt:lpstr>Integration and Normalization Tools</vt:lpstr>
      <vt:lpstr>Comparison and Database Tools, Gif Image Generator</vt:lpstr>
      <vt:lpstr>Fitcom</vt:lpstr>
      <vt:lpstr>Curve Fiting Module - 1</vt:lpstr>
      <vt:lpstr>Curve Fiting Module - 2</vt:lpstr>
      <vt:lpstr>Curve Fiting Module - 3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raamaravadi</dc:creator>
  <cp:lastModifiedBy>raamaravadi</cp:lastModifiedBy>
  <cp:revision>100</cp:revision>
  <dcterms:created xsi:type="dcterms:W3CDTF">2026-04-01T17:25:55Z</dcterms:created>
  <dcterms:modified xsi:type="dcterms:W3CDTF">2026-04-03T18:05:16Z</dcterms:modified>
</cp:coreProperties>
</file>