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4" r:id="rId2"/>
    <p:sldId id="262" r:id="rId3"/>
    <p:sldId id="265" r:id="rId4"/>
    <p:sldId id="266" r:id="rId5"/>
    <p:sldId id="269" r:id="rId6"/>
    <p:sldId id="270" r:id="rId7"/>
    <p:sldId id="284" r:id="rId8"/>
    <p:sldId id="271" r:id="rId9"/>
    <p:sldId id="272" r:id="rId10"/>
    <p:sldId id="273" r:id="rId11"/>
    <p:sldId id="274" r:id="rId12"/>
    <p:sldId id="275" r:id="rId13"/>
    <p:sldId id="276" r:id="rId14"/>
    <p:sldId id="277" r:id="rId15"/>
    <p:sldId id="278" r:id="rId16"/>
    <p:sldId id="283" r:id="rId17"/>
    <p:sldId id="280" r:id="rId18"/>
    <p:sldId id="281" r:id="rId19"/>
    <p:sldId id="282" r:id="rId20"/>
    <p:sldId id="285" r:id="rId21"/>
    <p:sldId id="279"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33"/>
    <a:srgbClr val="CC0000"/>
    <a:srgbClr val="000099"/>
    <a:srgbClr val="660000"/>
    <a:srgbClr val="990000"/>
    <a:srgbClr val="01E2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6"/>
    <p:restoredTop sz="94663"/>
  </p:normalViewPr>
  <p:slideViewPr>
    <p:cSldViewPr snapToGrid="0" snapToObjects="1">
      <p:cViewPr varScale="1">
        <p:scale>
          <a:sx n="78" d="100"/>
          <a:sy n="78" d="100"/>
        </p:scale>
        <p:origin x="636"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92062" y="594483"/>
            <a:ext cx="5894738" cy="675554"/>
          </a:xfrm>
          <a:prstGeom prst="rect">
            <a:avLst/>
          </a:prstGeom>
        </p:spPr>
        <p:txBody>
          <a:bodyPr/>
          <a:lstStyle/>
          <a:p>
            <a:r>
              <a:rPr lang="en-US" dirty="0"/>
              <a:t>Title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endParaRPr lang="en-US" dirty="0"/>
          </a:p>
        </p:txBody>
      </p:sp>
      <p:sp>
        <p:nvSpPr>
          <p:cNvPr id="7" name="TextBox 6"/>
          <p:cNvSpPr txBox="1"/>
          <p:nvPr userDrawn="1"/>
        </p:nvSpPr>
        <p:spPr>
          <a:xfrm>
            <a:off x="1044771" y="495406"/>
            <a:ext cx="184666" cy="369332"/>
          </a:xfrm>
          <a:prstGeom prst="rect">
            <a:avLst/>
          </a:prstGeom>
          <a:noFill/>
        </p:spPr>
        <p:txBody>
          <a:bodyPr wrap="none" rtlCol="0">
            <a:spAutoFit/>
          </a:bodyPr>
          <a:lstStyle/>
          <a:p>
            <a:endParaRPr lang="en-US" dirty="0"/>
          </a:p>
        </p:txBody>
      </p:sp>
      <p:pic>
        <p:nvPicPr>
          <p:cNvPr id="12" name="Picture 11" descr="A blue and black text&#10;&#10;Description automatically generated">
            <a:extLst>
              <a:ext uri="{FF2B5EF4-FFF2-40B4-BE49-F238E27FC236}">
                <a16:creationId xmlns:a16="http://schemas.microsoft.com/office/drawing/2014/main" id="{940186AD-8391-606E-BB26-CE35B92539DA}"/>
              </a:ext>
            </a:extLst>
          </p:cNvPr>
          <p:cNvPicPr>
            <a:picLocks noChangeAspect="1"/>
          </p:cNvPicPr>
          <p:nvPr userDrawn="1"/>
        </p:nvPicPr>
        <p:blipFill>
          <a:blip r:embed="rId3"/>
          <a:stretch>
            <a:fillRect/>
          </a:stretch>
        </p:blipFill>
        <p:spPr>
          <a:xfrm>
            <a:off x="285751" y="209226"/>
            <a:ext cx="2607762" cy="941692"/>
          </a:xfrm>
          <a:prstGeom prst="rect">
            <a:avLst/>
          </a:prstGeom>
        </p:spPr>
      </p:pic>
    </p:spTree>
  </p:cSld>
  <p:clrMap bg1="lt1" tx1="dk1" bg2="lt2" tx2="dk2" accent1="accent1" accent2="accent2" accent3="accent3" accent4="accent4" accent5="accent5" accent6="accent6" hlink="hlink" folHlink="folHlink"/>
  <p:sldLayoutIdLst>
    <p:sldLayoutId id="2147483650" r:id="rId1"/>
  </p:sldLayoutIdLst>
  <p:txStyles>
    <p:titleStyle>
      <a:lvl1pPr algn="r" defTabSz="457200" rtl="0" eaLnBrk="1" latinLnBrk="0" hangingPunct="1">
        <a:spcBef>
          <a:spcPct val="0"/>
        </a:spcBef>
        <a:buNone/>
        <a:defRPr sz="3200" b="1" i="0" kern="1200">
          <a:solidFill>
            <a:srgbClr val="000099"/>
          </a:solidFill>
          <a:latin typeface="Helvetica"/>
          <a:ea typeface="+mj-ea"/>
          <a:cs typeface="Helvetica"/>
        </a:defRPr>
      </a:lvl1pPr>
    </p:titleStyle>
    <p:bodyStyle>
      <a:lvl1pPr marL="12700" indent="-12700" algn="l" defTabSz="457200" rtl="0" eaLnBrk="1" latinLnBrk="0" hangingPunct="1">
        <a:spcBef>
          <a:spcPts val="0"/>
        </a:spcBef>
        <a:spcAft>
          <a:spcPts val="1200"/>
        </a:spcAft>
        <a:buFontTx/>
        <a:buNone/>
        <a:tabLst/>
        <a:defRPr lang="en-US" sz="2400" b="1" i="0" kern="1200" baseline="0" smtClean="0">
          <a:solidFill>
            <a:srgbClr val="000099"/>
          </a:solidFill>
          <a:effectLst/>
          <a:latin typeface="Helvetica"/>
          <a:ea typeface="+mn-ea"/>
          <a:cs typeface="Helvetica"/>
        </a:defRPr>
      </a:lvl1pPr>
      <a:lvl2pPr marL="458788" indent="-233363" algn="l" defTabSz="457200" rtl="0" eaLnBrk="1" latinLnBrk="0" hangingPunct="1">
        <a:spcBef>
          <a:spcPct val="20000"/>
        </a:spcBef>
        <a:buClr>
          <a:srgbClr val="CC0000"/>
        </a:buClr>
        <a:buFont typeface="Arial"/>
        <a:buChar char="•"/>
        <a:defRPr sz="2400" b="1" i="0" kern="1200" baseline="0">
          <a:solidFill>
            <a:srgbClr val="000099"/>
          </a:solidFill>
          <a:latin typeface="Helvetica"/>
          <a:ea typeface="+mn-ea"/>
          <a:cs typeface="Helvetica"/>
        </a:defRPr>
      </a:lvl2pPr>
      <a:lvl3pPr marL="684213" indent="-225425" algn="l" defTabSz="457200" rtl="0" eaLnBrk="1" latinLnBrk="0" hangingPunct="1">
        <a:spcBef>
          <a:spcPct val="20000"/>
        </a:spcBef>
        <a:buClr>
          <a:srgbClr val="CC0033"/>
        </a:buClr>
        <a:buFont typeface="Arial"/>
        <a:buChar char="•"/>
        <a:defRPr sz="2400" b="1" i="0" kern="1200">
          <a:solidFill>
            <a:srgbClr val="000099"/>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emf"/></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i2u2.org/elab/cms/cima-wzh/" TargetMode="Externa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forms.gle/9MYTF8DzK9K9aZYy9." TargetMode="External"/><Relationship Id="rId2" Type="http://schemas.openxmlformats.org/officeDocument/2006/relationships/hyperlink" Target="https://forms.gle/KiScZ5j2zL3tiWan9" TargetMode="External"/><Relationship Id="rId1" Type="http://schemas.openxmlformats.org/officeDocument/2006/relationships/slideLayout" Target="../slideLayouts/slideLayout1.xml"/><Relationship Id="rId4" Type="http://schemas.openxmlformats.org/officeDocument/2006/relationships/hyperlink" Target="https://quarknet.org/mc-comm"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cms-masterclass.web.cern.ch/introduction"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hyperlink" Target="https://cms-masterclass.web.cern.ch/detector" TargetMode="Externa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cerncourier.com/a/the-proton-laid-bare/" TargetMode="External"/><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hyperlink" Target="https://www.quantamagazine.org/decades-long-quest-reveals-details-of-the-protons-inner-antimatter-20210224/"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2427" y="362240"/>
            <a:ext cx="5894738" cy="675554"/>
          </a:xfrm>
        </p:spPr>
        <p:txBody>
          <a:bodyPr/>
          <a:lstStyle/>
          <a:p>
            <a:r>
              <a:rPr lang="en-US" sz="4000" dirty="0"/>
              <a:t>CMS WZH Masterclass</a:t>
            </a:r>
          </a:p>
        </p:txBody>
      </p:sp>
      <p:pic>
        <p:nvPicPr>
          <p:cNvPr id="5" name="Picture 4"/>
          <p:cNvPicPr>
            <a:picLocks noChangeAspect="1"/>
          </p:cNvPicPr>
          <p:nvPr/>
        </p:nvPicPr>
        <p:blipFill>
          <a:blip r:embed="rId2"/>
          <a:stretch>
            <a:fillRect/>
          </a:stretch>
        </p:blipFill>
        <p:spPr>
          <a:xfrm>
            <a:off x="423429" y="1467292"/>
            <a:ext cx="2947289" cy="4600051"/>
          </a:xfrm>
          <a:prstGeom prst="rect">
            <a:avLst/>
          </a:prstGeom>
        </p:spPr>
      </p:pic>
      <p:pic>
        <p:nvPicPr>
          <p:cNvPr id="6" name="Picture 5"/>
          <p:cNvPicPr>
            <a:picLocks noChangeAspect="1"/>
          </p:cNvPicPr>
          <p:nvPr/>
        </p:nvPicPr>
        <p:blipFill>
          <a:blip r:embed="rId3"/>
          <a:stretch>
            <a:fillRect/>
          </a:stretch>
        </p:blipFill>
        <p:spPr>
          <a:xfrm>
            <a:off x="3449783" y="1343892"/>
            <a:ext cx="5237382" cy="3602181"/>
          </a:xfrm>
          <a:prstGeom prst="rect">
            <a:avLst/>
          </a:prstGeom>
        </p:spPr>
      </p:pic>
      <p:pic>
        <p:nvPicPr>
          <p:cNvPr id="8" name="Picture 7"/>
          <p:cNvPicPr>
            <a:picLocks noChangeAspect="1"/>
          </p:cNvPicPr>
          <p:nvPr/>
        </p:nvPicPr>
        <p:blipFill>
          <a:blip r:embed="rId4"/>
          <a:stretch>
            <a:fillRect/>
          </a:stretch>
        </p:blipFill>
        <p:spPr>
          <a:xfrm>
            <a:off x="4717381" y="4902161"/>
            <a:ext cx="2805637" cy="1165183"/>
          </a:xfrm>
          <a:prstGeom prst="rect">
            <a:avLst/>
          </a:prstGeom>
        </p:spPr>
      </p:pic>
      <p:pic>
        <p:nvPicPr>
          <p:cNvPr id="11" name="Picture 10"/>
          <p:cNvPicPr>
            <a:picLocks noChangeAspect="1"/>
          </p:cNvPicPr>
          <p:nvPr/>
        </p:nvPicPr>
        <p:blipFill>
          <a:blip r:embed="rId5"/>
          <a:stretch>
            <a:fillRect/>
          </a:stretch>
        </p:blipFill>
        <p:spPr>
          <a:xfrm>
            <a:off x="1086775" y="6043270"/>
            <a:ext cx="7261211" cy="744706"/>
          </a:xfrm>
          <a:prstGeom prst="rect">
            <a:avLst/>
          </a:prstGeom>
        </p:spPr>
      </p:pic>
      <p:pic>
        <p:nvPicPr>
          <p:cNvPr id="3" name="Picture 2"/>
          <p:cNvPicPr>
            <a:picLocks noChangeAspect="1"/>
          </p:cNvPicPr>
          <p:nvPr/>
        </p:nvPicPr>
        <p:blipFill>
          <a:blip r:embed="rId6"/>
          <a:stretch>
            <a:fillRect/>
          </a:stretch>
        </p:blipFill>
        <p:spPr>
          <a:xfrm>
            <a:off x="1009243" y="6035046"/>
            <a:ext cx="719390" cy="62794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2062" y="400519"/>
            <a:ext cx="5894738" cy="675554"/>
          </a:xfrm>
        </p:spPr>
        <p:txBody>
          <a:bodyPr/>
          <a:lstStyle/>
          <a:p>
            <a:r>
              <a:rPr lang="en-US" dirty="0"/>
              <a:t>Four-lepton events</a:t>
            </a:r>
          </a:p>
        </p:txBody>
      </p:sp>
      <p:sp>
        <p:nvSpPr>
          <p:cNvPr id="3" name="Content Placeholder 2"/>
          <p:cNvSpPr>
            <a:spLocks noGrp="1"/>
          </p:cNvSpPr>
          <p:nvPr>
            <p:ph idx="1"/>
          </p:nvPr>
        </p:nvSpPr>
        <p:spPr>
          <a:xfrm>
            <a:off x="457200" y="1600200"/>
            <a:ext cx="4488873" cy="4525963"/>
          </a:xfrm>
        </p:spPr>
        <p:txBody>
          <a:bodyPr/>
          <a:lstStyle/>
          <a:p>
            <a:r>
              <a:rPr lang="en-US" dirty="0"/>
              <a:t>The Higgs boson is an expression of the field that gives other particles mass.</a:t>
            </a:r>
          </a:p>
          <a:p>
            <a:r>
              <a:rPr lang="en-US" dirty="0"/>
              <a:t>One decay mode of the Higgs is into two Z bosons, which themselves promptly decay.  Thus we can get 2 muons and 2 electrons </a:t>
            </a:r>
            <a:r>
              <a:rPr lang="en-US" i="1" dirty="0"/>
              <a:t>or</a:t>
            </a:r>
            <a:r>
              <a:rPr lang="en-US" dirty="0"/>
              <a:t> 4 muons </a:t>
            </a:r>
            <a:r>
              <a:rPr lang="en-US" i="1" dirty="0"/>
              <a:t>or</a:t>
            </a:r>
            <a:r>
              <a:rPr lang="en-US" dirty="0"/>
              <a:t> 4 electrons. </a:t>
            </a:r>
          </a:p>
        </p:txBody>
      </p:sp>
      <p:pic>
        <p:nvPicPr>
          <p:cNvPr id="10" name="Picture 9"/>
          <p:cNvPicPr>
            <a:picLocks noChangeAspect="1"/>
          </p:cNvPicPr>
          <p:nvPr/>
        </p:nvPicPr>
        <p:blipFill>
          <a:blip r:embed="rId2"/>
          <a:stretch>
            <a:fillRect/>
          </a:stretch>
        </p:blipFill>
        <p:spPr>
          <a:xfrm>
            <a:off x="1685060" y="5514976"/>
            <a:ext cx="2476500" cy="914400"/>
          </a:xfrm>
          <a:prstGeom prst="rect">
            <a:avLst/>
          </a:prstGeom>
        </p:spPr>
      </p:pic>
      <p:pic>
        <p:nvPicPr>
          <p:cNvPr id="11" name="Picture 10"/>
          <p:cNvPicPr>
            <a:picLocks noChangeAspect="1"/>
          </p:cNvPicPr>
          <p:nvPr/>
        </p:nvPicPr>
        <p:blipFill>
          <a:blip r:embed="rId3"/>
          <a:stretch>
            <a:fillRect/>
          </a:stretch>
        </p:blipFill>
        <p:spPr>
          <a:xfrm>
            <a:off x="4555821" y="5543551"/>
            <a:ext cx="2238375" cy="857250"/>
          </a:xfrm>
          <a:prstGeom prst="rect">
            <a:avLst/>
          </a:prstGeom>
        </p:spPr>
      </p:pic>
      <p:pic>
        <p:nvPicPr>
          <p:cNvPr id="4" name="Picture 3"/>
          <p:cNvPicPr>
            <a:picLocks noChangeAspect="1"/>
          </p:cNvPicPr>
          <p:nvPr/>
        </p:nvPicPr>
        <p:blipFill>
          <a:blip r:embed="rId4"/>
          <a:stretch>
            <a:fillRect/>
          </a:stretch>
        </p:blipFill>
        <p:spPr>
          <a:xfrm>
            <a:off x="4946073" y="1463460"/>
            <a:ext cx="3502624" cy="3776878"/>
          </a:xfrm>
          <a:prstGeom prst="rect">
            <a:avLst/>
          </a:prstGeom>
        </p:spPr>
      </p:pic>
    </p:spTree>
    <p:extLst>
      <p:ext uri="{BB962C8B-B14F-4D97-AF65-F5344CB8AC3E}">
        <p14:creationId xmlns:p14="http://schemas.microsoft.com/office/powerpoint/2010/main" val="3027161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2062" y="400519"/>
            <a:ext cx="5894738" cy="675554"/>
          </a:xfrm>
        </p:spPr>
        <p:txBody>
          <a:bodyPr/>
          <a:lstStyle/>
          <a:p>
            <a:r>
              <a:rPr lang="en-US" dirty="0"/>
              <a:t>Decay summary</a:t>
            </a:r>
          </a:p>
        </p:txBody>
      </p:sp>
      <p:pic>
        <p:nvPicPr>
          <p:cNvPr id="4" name="Picture 3">
            <a:extLst>
              <a:ext uri="{FF2B5EF4-FFF2-40B4-BE49-F238E27FC236}">
                <a16:creationId xmlns:a16="http://schemas.microsoft.com/office/drawing/2014/main" id="{CC737B40-EB84-8422-5368-B79A5AEBB8DD}"/>
              </a:ext>
            </a:extLst>
          </p:cNvPr>
          <p:cNvPicPr>
            <a:picLocks noChangeAspect="1"/>
          </p:cNvPicPr>
          <p:nvPr/>
        </p:nvPicPr>
        <p:blipFill>
          <a:blip r:embed="rId2"/>
          <a:stretch>
            <a:fillRect/>
          </a:stretch>
        </p:blipFill>
        <p:spPr>
          <a:xfrm>
            <a:off x="455504" y="1135541"/>
            <a:ext cx="8232786" cy="5321939"/>
          </a:xfrm>
          <a:prstGeom prst="rect">
            <a:avLst/>
          </a:prstGeom>
        </p:spPr>
      </p:pic>
    </p:spTree>
    <p:extLst>
      <p:ext uri="{BB962C8B-B14F-4D97-AF65-F5344CB8AC3E}">
        <p14:creationId xmlns:p14="http://schemas.microsoft.com/office/powerpoint/2010/main" val="42086283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2062" y="372811"/>
            <a:ext cx="5825465" cy="675554"/>
          </a:xfrm>
        </p:spPr>
        <p:txBody>
          <a:bodyPr/>
          <a:lstStyle/>
          <a:p>
            <a:r>
              <a:rPr lang="en-US" dirty="0" err="1"/>
              <a:t>iSpy</a:t>
            </a:r>
            <a:r>
              <a:rPr lang="en-US" dirty="0"/>
              <a:t> event display for CMS</a:t>
            </a:r>
          </a:p>
        </p:txBody>
      </p:sp>
      <p:pic>
        <p:nvPicPr>
          <p:cNvPr id="4" name="Picture 3">
            <a:extLst>
              <a:ext uri="{FF2B5EF4-FFF2-40B4-BE49-F238E27FC236}">
                <a16:creationId xmlns:a16="http://schemas.microsoft.com/office/drawing/2014/main" id="{B669B36F-56B6-DD73-B895-2E22389F7280}"/>
              </a:ext>
            </a:extLst>
          </p:cNvPr>
          <p:cNvPicPr>
            <a:picLocks noChangeAspect="1"/>
          </p:cNvPicPr>
          <p:nvPr/>
        </p:nvPicPr>
        <p:blipFill>
          <a:blip r:embed="rId2"/>
          <a:stretch>
            <a:fillRect/>
          </a:stretch>
        </p:blipFill>
        <p:spPr>
          <a:xfrm>
            <a:off x="1421702" y="1153709"/>
            <a:ext cx="6663524" cy="5285760"/>
          </a:xfrm>
          <a:prstGeom prst="rect">
            <a:avLst/>
          </a:prstGeom>
        </p:spPr>
      </p:pic>
    </p:spTree>
    <p:extLst>
      <p:ext uri="{BB962C8B-B14F-4D97-AF65-F5344CB8AC3E}">
        <p14:creationId xmlns:p14="http://schemas.microsoft.com/office/powerpoint/2010/main" val="37554303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2062" y="372811"/>
            <a:ext cx="5894738" cy="675554"/>
          </a:xfrm>
        </p:spPr>
        <p:txBody>
          <a:bodyPr/>
          <a:lstStyle/>
          <a:p>
            <a:r>
              <a:rPr lang="en-US" dirty="0"/>
              <a:t>1, 2, or 4 leptons?</a:t>
            </a:r>
          </a:p>
        </p:txBody>
      </p:sp>
      <p:sp>
        <p:nvSpPr>
          <p:cNvPr id="3" name="Content Placeholder 2"/>
          <p:cNvSpPr>
            <a:spLocks noGrp="1"/>
          </p:cNvSpPr>
          <p:nvPr>
            <p:ph idx="1"/>
          </p:nvPr>
        </p:nvSpPr>
        <p:spPr>
          <a:xfrm>
            <a:off x="528200" y="1734211"/>
            <a:ext cx="8229600" cy="4525963"/>
          </a:xfrm>
        </p:spPr>
        <p:txBody>
          <a:bodyPr/>
          <a:lstStyle/>
          <a:p>
            <a:r>
              <a:rPr lang="en-US" dirty="0"/>
              <a:t>Which of these events is 1-, 2-, or 4-lepton? Which flavors of leptons? What else do you see?</a:t>
            </a:r>
          </a:p>
        </p:txBody>
      </p:sp>
      <p:pic>
        <p:nvPicPr>
          <p:cNvPr id="7" name="Picture 6">
            <a:extLst>
              <a:ext uri="{FF2B5EF4-FFF2-40B4-BE49-F238E27FC236}">
                <a16:creationId xmlns:a16="http://schemas.microsoft.com/office/drawing/2014/main" id="{7471891E-B41F-4649-3A1B-6E72458C6C32}"/>
              </a:ext>
            </a:extLst>
          </p:cNvPr>
          <p:cNvPicPr>
            <a:picLocks noChangeAspect="1"/>
          </p:cNvPicPr>
          <p:nvPr/>
        </p:nvPicPr>
        <p:blipFill>
          <a:blip r:embed="rId2"/>
          <a:stretch>
            <a:fillRect/>
          </a:stretch>
        </p:blipFill>
        <p:spPr>
          <a:xfrm>
            <a:off x="449590" y="2641003"/>
            <a:ext cx="4134181" cy="3237547"/>
          </a:xfrm>
          <a:prstGeom prst="rect">
            <a:avLst/>
          </a:prstGeom>
        </p:spPr>
      </p:pic>
      <p:pic>
        <p:nvPicPr>
          <p:cNvPr id="9" name="Picture 8">
            <a:extLst>
              <a:ext uri="{FF2B5EF4-FFF2-40B4-BE49-F238E27FC236}">
                <a16:creationId xmlns:a16="http://schemas.microsoft.com/office/drawing/2014/main" id="{A815CE3C-125E-B0EC-DC4E-3E70062552EB}"/>
              </a:ext>
            </a:extLst>
          </p:cNvPr>
          <p:cNvPicPr>
            <a:picLocks noChangeAspect="1"/>
          </p:cNvPicPr>
          <p:nvPr/>
        </p:nvPicPr>
        <p:blipFill>
          <a:blip r:embed="rId3"/>
          <a:stretch>
            <a:fillRect/>
          </a:stretch>
        </p:blipFill>
        <p:spPr>
          <a:xfrm>
            <a:off x="4702229" y="2641004"/>
            <a:ext cx="4103029" cy="3237546"/>
          </a:xfrm>
          <a:prstGeom prst="rect">
            <a:avLst/>
          </a:prstGeom>
        </p:spPr>
      </p:pic>
      <p:sp>
        <p:nvSpPr>
          <p:cNvPr id="10" name="TextBox 9">
            <a:extLst>
              <a:ext uri="{FF2B5EF4-FFF2-40B4-BE49-F238E27FC236}">
                <a16:creationId xmlns:a16="http://schemas.microsoft.com/office/drawing/2014/main" id="{911B614A-ABB3-E106-8542-2994E360AC82}"/>
              </a:ext>
            </a:extLst>
          </p:cNvPr>
          <p:cNvSpPr txBox="1"/>
          <p:nvPr/>
        </p:nvSpPr>
        <p:spPr>
          <a:xfrm>
            <a:off x="484632" y="6019266"/>
            <a:ext cx="3090672" cy="369332"/>
          </a:xfrm>
          <a:prstGeom prst="rect">
            <a:avLst/>
          </a:prstGeom>
          <a:noFill/>
        </p:spPr>
        <p:txBody>
          <a:bodyPr wrap="square" rtlCol="0">
            <a:spAutoFit/>
          </a:bodyPr>
          <a:lstStyle/>
          <a:p>
            <a:r>
              <a:rPr lang="en-US" b="1" dirty="0">
                <a:solidFill>
                  <a:schemeClr val="tx2">
                    <a:lumMod val="75000"/>
                  </a:schemeClr>
                </a:solidFill>
              </a:rPr>
              <a:t>Note Tracks (</a:t>
            </a:r>
            <a:r>
              <a:rPr lang="en-US" b="1" dirty="0" err="1">
                <a:solidFill>
                  <a:schemeClr val="tx2">
                    <a:lumMod val="75000"/>
                  </a:schemeClr>
                </a:solidFill>
              </a:rPr>
              <a:t>reco</a:t>
            </a:r>
            <a:r>
              <a:rPr lang="en-US" b="1" dirty="0">
                <a:solidFill>
                  <a:schemeClr val="tx2">
                    <a:lumMod val="75000"/>
                  </a:schemeClr>
                </a:solidFill>
              </a:rPr>
              <a:t>) turned OFF.</a:t>
            </a:r>
          </a:p>
        </p:txBody>
      </p:sp>
      <p:cxnSp>
        <p:nvCxnSpPr>
          <p:cNvPr id="14" name="Straight Arrow Connector 13">
            <a:extLst>
              <a:ext uri="{FF2B5EF4-FFF2-40B4-BE49-F238E27FC236}">
                <a16:creationId xmlns:a16="http://schemas.microsoft.com/office/drawing/2014/main" id="{6D658FB7-24AF-787A-6D97-A0AE844BDA2A}"/>
              </a:ext>
            </a:extLst>
          </p:cNvPr>
          <p:cNvCxnSpPr>
            <a:cxnSpLocks/>
          </p:cNvCxnSpPr>
          <p:nvPr/>
        </p:nvCxnSpPr>
        <p:spPr>
          <a:xfrm>
            <a:off x="3447288" y="6203932"/>
            <a:ext cx="29722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843F7E51-F72E-7DEC-3A39-972B30301FDB}"/>
              </a:ext>
            </a:extLst>
          </p:cNvPr>
          <p:cNvPicPr>
            <a:picLocks noChangeAspect="1"/>
          </p:cNvPicPr>
          <p:nvPr/>
        </p:nvPicPr>
        <p:blipFill>
          <a:blip r:embed="rId4"/>
          <a:stretch>
            <a:fillRect/>
          </a:stretch>
        </p:blipFill>
        <p:spPr>
          <a:xfrm>
            <a:off x="3817175" y="5589832"/>
            <a:ext cx="1588055" cy="1228200"/>
          </a:xfrm>
          <a:prstGeom prst="rect">
            <a:avLst/>
          </a:prstGeom>
        </p:spPr>
      </p:pic>
    </p:spTree>
    <p:extLst>
      <p:ext uri="{BB962C8B-B14F-4D97-AF65-F5344CB8AC3E}">
        <p14:creationId xmlns:p14="http://schemas.microsoft.com/office/powerpoint/2010/main" val="12300622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2062" y="372811"/>
            <a:ext cx="5894738" cy="675554"/>
          </a:xfrm>
        </p:spPr>
        <p:txBody>
          <a:bodyPr/>
          <a:lstStyle/>
          <a:p>
            <a:r>
              <a:rPr lang="en-US" dirty="0"/>
              <a:t>1, 2, or 4 leptons?</a:t>
            </a:r>
          </a:p>
        </p:txBody>
      </p:sp>
      <p:sp>
        <p:nvSpPr>
          <p:cNvPr id="3" name="Content Placeholder 2"/>
          <p:cNvSpPr>
            <a:spLocks noGrp="1"/>
          </p:cNvSpPr>
          <p:nvPr>
            <p:ph idx="1"/>
          </p:nvPr>
        </p:nvSpPr>
        <p:spPr/>
        <p:txBody>
          <a:bodyPr/>
          <a:lstStyle/>
          <a:p>
            <a:r>
              <a:rPr lang="en-US" dirty="0"/>
              <a:t>Which of these events is 1-, 2-, or 4-lepton? Which flavors of leptons? What else do you see?</a:t>
            </a:r>
          </a:p>
        </p:txBody>
      </p:sp>
      <p:pic>
        <p:nvPicPr>
          <p:cNvPr id="7" name="Picture 6">
            <a:extLst>
              <a:ext uri="{FF2B5EF4-FFF2-40B4-BE49-F238E27FC236}">
                <a16:creationId xmlns:a16="http://schemas.microsoft.com/office/drawing/2014/main" id="{73C587FD-E609-DBF1-83D2-CE81A64C4278}"/>
              </a:ext>
            </a:extLst>
          </p:cNvPr>
          <p:cNvPicPr>
            <a:picLocks noChangeAspect="1"/>
          </p:cNvPicPr>
          <p:nvPr/>
        </p:nvPicPr>
        <p:blipFill>
          <a:blip r:embed="rId2"/>
          <a:stretch>
            <a:fillRect/>
          </a:stretch>
        </p:blipFill>
        <p:spPr>
          <a:xfrm>
            <a:off x="353378" y="2652314"/>
            <a:ext cx="4249294" cy="3266540"/>
          </a:xfrm>
          <a:prstGeom prst="rect">
            <a:avLst/>
          </a:prstGeom>
        </p:spPr>
      </p:pic>
      <p:pic>
        <p:nvPicPr>
          <p:cNvPr id="9" name="Picture 8">
            <a:extLst>
              <a:ext uri="{FF2B5EF4-FFF2-40B4-BE49-F238E27FC236}">
                <a16:creationId xmlns:a16="http://schemas.microsoft.com/office/drawing/2014/main" id="{A514A523-D44A-BB6B-A065-AD2DCF230AC4}"/>
              </a:ext>
            </a:extLst>
          </p:cNvPr>
          <p:cNvPicPr>
            <a:picLocks noChangeAspect="1"/>
          </p:cNvPicPr>
          <p:nvPr/>
        </p:nvPicPr>
        <p:blipFill>
          <a:blip r:embed="rId3"/>
          <a:stretch>
            <a:fillRect/>
          </a:stretch>
        </p:blipFill>
        <p:spPr>
          <a:xfrm>
            <a:off x="4812983" y="2677492"/>
            <a:ext cx="4084129" cy="3216185"/>
          </a:xfrm>
          <a:prstGeom prst="rect">
            <a:avLst/>
          </a:prstGeom>
        </p:spPr>
      </p:pic>
      <p:sp>
        <p:nvSpPr>
          <p:cNvPr id="11" name="TextBox 10">
            <a:extLst>
              <a:ext uri="{FF2B5EF4-FFF2-40B4-BE49-F238E27FC236}">
                <a16:creationId xmlns:a16="http://schemas.microsoft.com/office/drawing/2014/main" id="{2A33E291-4432-4CA7-505D-A5FED15B104B}"/>
              </a:ext>
            </a:extLst>
          </p:cNvPr>
          <p:cNvSpPr txBox="1"/>
          <p:nvPr/>
        </p:nvSpPr>
        <p:spPr>
          <a:xfrm>
            <a:off x="557784" y="5933769"/>
            <a:ext cx="3090672" cy="646331"/>
          </a:xfrm>
          <a:prstGeom prst="rect">
            <a:avLst/>
          </a:prstGeom>
          <a:noFill/>
        </p:spPr>
        <p:txBody>
          <a:bodyPr wrap="square" rtlCol="0">
            <a:spAutoFit/>
          </a:bodyPr>
          <a:lstStyle/>
          <a:p>
            <a:r>
              <a:rPr lang="en-US" b="1" dirty="0">
                <a:solidFill>
                  <a:schemeClr val="tx2">
                    <a:lumMod val="75000"/>
                  </a:schemeClr>
                </a:solidFill>
              </a:rPr>
              <a:t>Note Inverted Colors and increased </a:t>
            </a:r>
            <a:r>
              <a:rPr lang="en-US" b="1" dirty="0" err="1">
                <a:solidFill>
                  <a:schemeClr val="tx2">
                    <a:lumMod val="75000"/>
                  </a:schemeClr>
                </a:solidFill>
              </a:rPr>
              <a:t>ECal</a:t>
            </a:r>
            <a:r>
              <a:rPr lang="en-US" b="1" dirty="0">
                <a:solidFill>
                  <a:schemeClr val="tx2">
                    <a:lumMod val="75000"/>
                  </a:schemeClr>
                </a:solidFill>
              </a:rPr>
              <a:t> Barrel opacity.</a:t>
            </a:r>
          </a:p>
        </p:txBody>
      </p:sp>
      <p:pic>
        <p:nvPicPr>
          <p:cNvPr id="13" name="Picture 12">
            <a:extLst>
              <a:ext uri="{FF2B5EF4-FFF2-40B4-BE49-F238E27FC236}">
                <a16:creationId xmlns:a16="http://schemas.microsoft.com/office/drawing/2014/main" id="{1AE39E26-3CED-ECB4-C23F-D7301695DC17}"/>
              </a:ext>
            </a:extLst>
          </p:cNvPr>
          <p:cNvPicPr>
            <a:picLocks noChangeAspect="1"/>
          </p:cNvPicPr>
          <p:nvPr/>
        </p:nvPicPr>
        <p:blipFill>
          <a:blip r:embed="rId4"/>
          <a:stretch>
            <a:fillRect/>
          </a:stretch>
        </p:blipFill>
        <p:spPr>
          <a:xfrm>
            <a:off x="4278882" y="4832988"/>
            <a:ext cx="1618998" cy="1935006"/>
          </a:xfrm>
          <a:prstGeom prst="rect">
            <a:avLst/>
          </a:prstGeom>
        </p:spPr>
      </p:pic>
      <p:cxnSp>
        <p:nvCxnSpPr>
          <p:cNvPr id="15" name="Straight Arrow Connector 14">
            <a:extLst>
              <a:ext uri="{FF2B5EF4-FFF2-40B4-BE49-F238E27FC236}">
                <a16:creationId xmlns:a16="http://schemas.microsoft.com/office/drawing/2014/main" id="{C0238A9C-B45E-BB4E-167B-23A9FB2E0708}"/>
              </a:ext>
            </a:extLst>
          </p:cNvPr>
          <p:cNvCxnSpPr>
            <a:cxnSpLocks/>
          </p:cNvCxnSpPr>
          <p:nvPr/>
        </p:nvCxnSpPr>
        <p:spPr>
          <a:xfrm>
            <a:off x="3429000" y="6256934"/>
            <a:ext cx="72237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8" name="Picture 17">
            <a:extLst>
              <a:ext uri="{FF2B5EF4-FFF2-40B4-BE49-F238E27FC236}">
                <a16:creationId xmlns:a16="http://schemas.microsoft.com/office/drawing/2014/main" id="{A5103677-94B1-7B1B-5DBC-CF1DBA3FCEDA}"/>
              </a:ext>
            </a:extLst>
          </p:cNvPr>
          <p:cNvPicPr>
            <a:picLocks noChangeAspect="1"/>
          </p:cNvPicPr>
          <p:nvPr/>
        </p:nvPicPr>
        <p:blipFill>
          <a:blip r:embed="rId5"/>
          <a:stretch>
            <a:fillRect/>
          </a:stretch>
        </p:blipFill>
        <p:spPr>
          <a:xfrm>
            <a:off x="5978160" y="5723534"/>
            <a:ext cx="1933575" cy="1066800"/>
          </a:xfrm>
          <a:prstGeom prst="rect">
            <a:avLst/>
          </a:prstGeom>
        </p:spPr>
      </p:pic>
    </p:spTree>
    <p:extLst>
      <p:ext uri="{BB962C8B-B14F-4D97-AF65-F5344CB8AC3E}">
        <p14:creationId xmlns:p14="http://schemas.microsoft.com/office/powerpoint/2010/main" val="22383913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2062" y="372811"/>
            <a:ext cx="5894738" cy="675554"/>
          </a:xfrm>
        </p:spPr>
        <p:txBody>
          <a:bodyPr/>
          <a:lstStyle/>
          <a:p>
            <a:r>
              <a:rPr lang="en-US" dirty="0"/>
              <a:t>1, 2, or 4 leptons?</a:t>
            </a:r>
          </a:p>
        </p:txBody>
      </p:sp>
      <p:sp>
        <p:nvSpPr>
          <p:cNvPr id="3" name="Content Placeholder 2"/>
          <p:cNvSpPr>
            <a:spLocks noGrp="1"/>
          </p:cNvSpPr>
          <p:nvPr>
            <p:ph idx="1"/>
          </p:nvPr>
        </p:nvSpPr>
        <p:spPr/>
        <p:txBody>
          <a:bodyPr/>
          <a:lstStyle/>
          <a:p>
            <a:r>
              <a:rPr lang="en-US" dirty="0"/>
              <a:t>Which of these events is 1-, 2-, or 4-lepton? Which flavors of leptons? What else do you see?</a:t>
            </a:r>
          </a:p>
        </p:txBody>
      </p:sp>
      <p:pic>
        <p:nvPicPr>
          <p:cNvPr id="5" name="Picture 4">
            <a:extLst>
              <a:ext uri="{FF2B5EF4-FFF2-40B4-BE49-F238E27FC236}">
                <a16:creationId xmlns:a16="http://schemas.microsoft.com/office/drawing/2014/main" id="{EBBC676A-C4C3-1359-05DD-4DFC5053B0A7}"/>
              </a:ext>
            </a:extLst>
          </p:cNvPr>
          <p:cNvPicPr>
            <a:picLocks noChangeAspect="1"/>
          </p:cNvPicPr>
          <p:nvPr/>
        </p:nvPicPr>
        <p:blipFill>
          <a:blip r:embed="rId2"/>
          <a:stretch>
            <a:fillRect/>
          </a:stretch>
        </p:blipFill>
        <p:spPr>
          <a:xfrm>
            <a:off x="263708" y="2566120"/>
            <a:ext cx="4227436" cy="3264153"/>
          </a:xfrm>
          <a:prstGeom prst="rect">
            <a:avLst/>
          </a:prstGeom>
        </p:spPr>
      </p:pic>
      <p:pic>
        <p:nvPicPr>
          <p:cNvPr id="11" name="Picture 10">
            <a:extLst>
              <a:ext uri="{FF2B5EF4-FFF2-40B4-BE49-F238E27FC236}">
                <a16:creationId xmlns:a16="http://schemas.microsoft.com/office/drawing/2014/main" id="{CC82D12F-570A-60E7-860D-94E5B4190BAA}"/>
              </a:ext>
            </a:extLst>
          </p:cNvPr>
          <p:cNvPicPr>
            <a:picLocks noChangeAspect="1"/>
          </p:cNvPicPr>
          <p:nvPr/>
        </p:nvPicPr>
        <p:blipFill>
          <a:blip r:embed="rId3"/>
          <a:stretch>
            <a:fillRect/>
          </a:stretch>
        </p:blipFill>
        <p:spPr>
          <a:xfrm>
            <a:off x="4684636" y="2566119"/>
            <a:ext cx="4193644" cy="3264153"/>
          </a:xfrm>
          <a:prstGeom prst="rect">
            <a:avLst/>
          </a:prstGeom>
        </p:spPr>
      </p:pic>
    </p:spTree>
    <p:extLst>
      <p:ext uri="{BB962C8B-B14F-4D97-AF65-F5344CB8AC3E}">
        <p14:creationId xmlns:p14="http://schemas.microsoft.com/office/powerpoint/2010/main" val="4908671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2062" y="372811"/>
            <a:ext cx="5894738" cy="675554"/>
          </a:xfrm>
        </p:spPr>
        <p:txBody>
          <a:bodyPr/>
          <a:lstStyle/>
          <a:p>
            <a:r>
              <a:rPr lang="en-US" dirty="0"/>
              <a:t>1, 2, or 4 leptons?</a:t>
            </a:r>
          </a:p>
        </p:txBody>
      </p:sp>
      <p:sp>
        <p:nvSpPr>
          <p:cNvPr id="3" name="Content Placeholder 2"/>
          <p:cNvSpPr>
            <a:spLocks noGrp="1"/>
          </p:cNvSpPr>
          <p:nvPr>
            <p:ph idx="1"/>
          </p:nvPr>
        </p:nvSpPr>
        <p:spPr>
          <a:xfrm>
            <a:off x="457200" y="1722120"/>
            <a:ext cx="8229600" cy="4525963"/>
          </a:xfrm>
        </p:spPr>
        <p:txBody>
          <a:bodyPr/>
          <a:lstStyle/>
          <a:p>
            <a:r>
              <a:rPr lang="en-US" dirty="0"/>
              <a:t>Which of these events is 1-, 2-, or 4-lepton? Which flavors of leptons? What else do you see?</a:t>
            </a:r>
          </a:p>
        </p:txBody>
      </p:sp>
      <p:pic>
        <p:nvPicPr>
          <p:cNvPr id="5" name="Picture 4">
            <a:extLst>
              <a:ext uri="{FF2B5EF4-FFF2-40B4-BE49-F238E27FC236}">
                <a16:creationId xmlns:a16="http://schemas.microsoft.com/office/drawing/2014/main" id="{DA76FAA7-A96C-AE7E-2F7F-ED4FB1DEA226}"/>
              </a:ext>
            </a:extLst>
          </p:cNvPr>
          <p:cNvPicPr>
            <a:picLocks noChangeAspect="1"/>
          </p:cNvPicPr>
          <p:nvPr/>
        </p:nvPicPr>
        <p:blipFill>
          <a:blip r:embed="rId2"/>
          <a:stretch>
            <a:fillRect/>
          </a:stretch>
        </p:blipFill>
        <p:spPr>
          <a:xfrm>
            <a:off x="4686228" y="2749296"/>
            <a:ext cx="4192596" cy="3221736"/>
          </a:xfrm>
          <a:prstGeom prst="rect">
            <a:avLst/>
          </a:prstGeom>
        </p:spPr>
      </p:pic>
      <p:pic>
        <p:nvPicPr>
          <p:cNvPr id="8" name="Picture 7">
            <a:extLst>
              <a:ext uri="{FF2B5EF4-FFF2-40B4-BE49-F238E27FC236}">
                <a16:creationId xmlns:a16="http://schemas.microsoft.com/office/drawing/2014/main" id="{9D37BD97-89C6-31F4-006C-5C626F59DD82}"/>
              </a:ext>
            </a:extLst>
          </p:cNvPr>
          <p:cNvPicPr>
            <a:picLocks noChangeAspect="1"/>
          </p:cNvPicPr>
          <p:nvPr/>
        </p:nvPicPr>
        <p:blipFill>
          <a:blip r:embed="rId3"/>
          <a:stretch>
            <a:fillRect/>
          </a:stretch>
        </p:blipFill>
        <p:spPr>
          <a:xfrm>
            <a:off x="265176" y="2749297"/>
            <a:ext cx="4237401" cy="3221736"/>
          </a:xfrm>
          <a:prstGeom prst="rect">
            <a:avLst/>
          </a:prstGeom>
        </p:spPr>
      </p:pic>
    </p:spTree>
    <p:extLst>
      <p:ext uri="{BB962C8B-B14F-4D97-AF65-F5344CB8AC3E}">
        <p14:creationId xmlns:p14="http://schemas.microsoft.com/office/powerpoint/2010/main" val="4378002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24891"/>
            <a:ext cx="8229600" cy="4525963"/>
          </a:xfrm>
        </p:spPr>
        <p:txBody>
          <a:bodyPr/>
          <a:lstStyle/>
          <a:p>
            <a:r>
              <a:rPr lang="en-US" dirty="0"/>
              <a:t>Enter data on each event:</a:t>
            </a:r>
          </a:p>
        </p:txBody>
      </p:sp>
      <p:sp>
        <p:nvSpPr>
          <p:cNvPr id="4" name="Title 1"/>
          <p:cNvSpPr>
            <a:spLocks noGrp="1"/>
          </p:cNvSpPr>
          <p:nvPr>
            <p:ph type="title"/>
          </p:nvPr>
        </p:nvSpPr>
        <p:spPr>
          <a:xfrm>
            <a:off x="2036618" y="289683"/>
            <a:ext cx="6650182" cy="675554"/>
          </a:xfrm>
        </p:spPr>
        <p:txBody>
          <a:bodyPr/>
          <a:lstStyle/>
          <a:p>
            <a:r>
              <a:rPr lang="en-US" sz="2400" dirty="0"/>
              <a:t>CMS Instrument for </a:t>
            </a:r>
            <a:br>
              <a:rPr lang="en-US" sz="2400" dirty="0"/>
            </a:br>
            <a:r>
              <a:rPr lang="en-US" sz="2400" dirty="0"/>
              <a:t>Masterclass Analysis (CIMA)</a:t>
            </a:r>
          </a:p>
        </p:txBody>
      </p:sp>
      <p:pic>
        <p:nvPicPr>
          <p:cNvPr id="5" name="Picture 4">
            <a:hlinkClick r:id="rId2"/>
          </p:cNvPr>
          <p:cNvPicPr>
            <a:picLocks noChangeAspect="1"/>
          </p:cNvPicPr>
          <p:nvPr/>
        </p:nvPicPr>
        <p:blipFill>
          <a:blip r:embed="rId3"/>
          <a:stretch>
            <a:fillRect/>
          </a:stretch>
        </p:blipFill>
        <p:spPr>
          <a:xfrm>
            <a:off x="457200" y="2535139"/>
            <a:ext cx="8390807" cy="2656083"/>
          </a:xfrm>
          <a:prstGeom prst="rect">
            <a:avLst/>
          </a:prstGeom>
        </p:spPr>
      </p:pic>
    </p:spTree>
    <p:extLst>
      <p:ext uri="{BB962C8B-B14F-4D97-AF65-F5344CB8AC3E}">
        <p14:creationId xmlns:p14="http://schemas.microsoft.com/office/powerpoint/2010/main" val="32096343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24891"/>
            <a:ext cx="8229600" cy="4525963"/>
          </a:xfrm>
        </p:spPr>
        <p:txBody>
          <a:bodyPr/>
          <a:lstStyle/>
          <a:p>
            <a:r>
              <a:rPr lang="en-US" dirty="0"/>
              <a:t>CIMA makes mass histograms automatically:</a:t>
            </a:r>
          </a:p>
        </p:txBody>
      </p:sp>
      <p:sp>
        <p:nvSpPr>
          <p:cNvPr id="4" name="Title 1"/>
          <p:cNvSpPr>
            <a:spLocks noGrp="1"/>
          </p:cNvSpPr>
          <p:nvPr>
            <p:ph type="title"/>
          </p:nvPr>
        </p:nvSpPr>
        <p:spPr>
          <a:xfrm>
            <a:off x="2036618" y="289683"/>
            <a:ext cx="6650182" cy="675554"/>
          </a:xfrm>
        </p:spPr>
        <p:txBody>
          <a:bodyPr/>
          <a:lstStyle/>
          <a:p>
            <a:r>
              <a:rPr lang="en-US" sz="2400" dirty="0"/>
              <a:t>CMS Instrument for </a:t>
            </a:r>
            <a:br>
              <a:rPr lang="en-US" sz="2400" dirty="0"/>
            </a:br>
            <a:r>
              <a:rPr lang="en-US" sz="2400" dirty="0"/>
              <a:t>Masterclass Analysis (CIMA)</a:t>
            </a:r>
          </a:p>
        </p:txBody>
      </p:sp>
      <p:pic>
        <p:nvPicPr>
          <p:cNvPr id="2" name="Picture 1"/>
          <p:cNvPicPr>
            <a:picLocks noChangeAspect="1"/>
          </p:cNvPicPr>
          <p:nvPr/>
        </p:nvPicPr>
        <p:blipFill>
          <a:blip r:embed="rId2"/>
          <a:stretch>
            <a:fillRect/>
          </a:stretch>
        </p:blipFill>
        <p:spPr>
          <a:xfrm>
            <a:off x="457201" y="2188357"/>
            <a:ext cx="5527964" cy="2148884"/>
          </a:xfrm>
          <a:prstGeom prst="rect">
            <a:avLst/>
          </a:prstGeom>
        </p:spPr>
      </p:pic>
      <p:pic>
        <p:nvPicPr>
          <p:cNvPr id="6" name="Picture 5"/>
          <p:cNvPicPr>
            <a:picLocks noChangeAspect="1"/>
          </p:cNvPicPr>
          <p:nvPr/>
        </p:nvPicPr>
        <p:blipFill>
          <a:blip r:embed="rId3"/>
          <a:stretch>
            <a:fillRect/>
          </a:stretch>
        </p:blipFill>
        <p:spPr>
          <a:xfrm>
            <a:off x="2673927" y="4444299"/>
            <a:ext cx="5696984" cy="2270021"/>
          </a:xfrm>
          <a:prstGeom prst="rect">
            <a:avLst/>
          </a:prstGeom>
        </p:spPr>
      </p:pic>
    </p:spTree>
    <p:extLst>
      <p:ext uri="{BB962C8B-B14F-4D97-AF65-F5344CB8AC3E}">
        <p14:creationId xmlns:p14="http://schemas.microsoft.com/office/powerpoint/2010/main" val="12018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24891"/>
            <a:ext cx="8229600" cy="4525963"/>
          </a:xfrm>
        </p:spPr>
        <p:txBody>
          <a:bodyPr/>
          <a:lstStyle/>
          <a:p>
            <a:r>
              <a:rPr lang="en-US" dirty="0"/>
              <a:t>CIMA tabulate data for key ratios:</a:t>
            </a:r>
          </a:p>
        </p:txBody>
      </p:sp>
      <p:sp>
        <p:nvSpPr>
          <p:cNvPr id="4" name="Title 1"/>
          <p:cNvSpPr>
            <a:spLocks noGrp="1"/>
          </p:cNvSpPr>
          <p:nvPr>
            <p:ph type="title"/>
          </p:nvPr>
        </p:nvSpPr>
        <p:spPr>
          <a:xfrm>
            <a:off x="2036618" y="289683"/>
            <a:ext cx="6650182" cy="675554"/>
          </a:xfrm>
        </p:spPr>
        <p:txBody>
          <a:bodyPr/>
          <a:lstStyle/>
          <a:p>
            <a:r>
              <a:rPr lang="en-US" sz="2400" dirty="0"/>
              <a:t>CMS Instrument for </a:t>
            </a:r>
            <a:br>
              <a:rPr lang="en-US" sz="2400" dirty="0"/>
            </a:br>
            <a:r>
              <a:rPr lang="en-US" sz="2400" dirty="0"/>
              <a:t>Masterclass Analysis (CIMA)</a:t>
            </a:r>
          </a:p>
        </p:txBody>
      </p:sp>
      <p:pic>
        <p:nvPicPr>
          <p:cNvPr id="5" name="Picture 4"/>
          <p:cNvPicPr>
            <a:picLocks noChangeAspect="1"/>
          </p:cNvPicPr>
          <p:nvPr/>
        </p:nvPicPr>
        <p:blipFill>
          <a:blip r:embed="rId2"/>
          <a:stretch>
            <a:fillRect/>
          </a:stretch>
        </p:blipFill>
        <p:spPr>
          <a:xfrm>
            <a:off x="106626" y="2272926"/>
            <a:ext cx="8930747" cy="4432674"/>
          </a:xfrm>
          <a:prstGeom prst="rect">
            <a:avLst/>
          </a:prstGeom>
        </p:spPr>
      </p:pic>
      <p:sp>
        <p:nvSpPr>
          <p:cNvPr id="2" name="Rectangle 1"/>
          <p:cNvSpPr/>
          <p:nvPr/>
        </p:nvSpPr>
        <p:spPr>
          <a:xfrm>
            <a:off x="1569997" y="5360838"/>
            <a:ext cx="3791712" cy="890016"/>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1569997" y="5575013"/>
            <a:ext cx="3864864" cy="461665"/>
          </a:xfrm>
          <a:prstGeom prst="rect">
            <a:avLst/>
          </a:prstGeom>
          <a:noFill/>
        </p:spPr>
        <p:txBody>
          <a:bodyPr wrap="square" rtlCol="0">
            <a:spAutoFit/>
          </a:bodyPr>
          <a:lstStyle/>
          <a:p>
            <a:r>
              <a:rPr lang="en-US" sz="2400" dirty="0">
                <a:solidFill>
                  <a:srgbClr val="002060"/>
                </a:solidFill>
              </a:rPr>
              <a:t>Calculate e/mu and W+/W- !</a:t>
            </a:r>
          </a:p>
        </p:txBody>
      </p:sp>
      <p:sp>
        <p:nvSpPr>
          <p:cNvPr id="7" name="Oval 6"/>
          <p:cNvSpPr/>
          <p:nvPr/>
        </p:nvSpPr>
        <p:spPr>
          <a:xfrm>
            <a:off x="2913888" y="4693920"/>
            <a:ext cx="1121664" cy="524256"/>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4145280" y="4659041"/>
            <a:ext cx="1216429" cy="524256"/>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H="1">
            <a:off x="3194304" y="5218176"/>
            <a:ext cx="121920" cy="35683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8" idx="4"/>
          </p:cNvCxnSpPr>
          <p:nvPr/>
        </p:nvCxnSpPr>
        <p:spPr>
          <a:xfrm flipH="1">
            <a:off x="4657344" y="5183297"/>
            <a:ext cx="96151" cy="39171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00121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2062" y="386665"/>
            <a:ext cx="5894738" cy="675554"/>
          </a:xfrm>
        </p:spPr>
        <p:txBody>
          <a:bodyPr/>
          <a:lstStyle/>
          <a:p>
            <a:r>
              <a:rPr lang="en-US" sz="2800" dirty="0"/>
              <a:t>The LHC and the new physics</a:t>
            </a:r>
          </a:p>
        </p:txBody>
      </p:sp>
      <p:sp>
        <p:nvSpPr>
          <p:cNvPr id="3" name="Content Placeholder 2"/>
          <p:cNvSpPr>
            <a:spLocks noGrp="1"/>
          </p:cNvSpPr>
          <p:nvPr>
            <p:ph idx="1"/>
          </p:nvPr>
        </p:nvSpPr>
        <p:spPr>
          <a:xfrm>
            <a:off x="457200" y="1272746"/>
            <a:ext cx="5249333" cy="5585254"/>
          </a:xfrm>
        </p:spPr>
        <p:txBody>
          <a:bodyPr>
            <a:normAutofit/>
          </a:bodyPr>
          <a:lstStyle/>
          <a:p>
            <a:r>
              <a:rPr lang="en-US" sz="2800" b="0" i="1" dirty="0">
                <a:latin typeface="+mn-lt"/>
              </a:rPr>
              <a:t>It is a time of exciting new discoveries in particle physics.</a:t>
            </a:r>
          </a:p>
          <a:p>
            <a:pPr marL="12700" indent="-12700">
              <a:buSzPts val="2800"/>
            </a:pPr>
            <a:r>
              <a:rPr lang="en-US" altLang="en-US" sz="2800" b="0" i="1" spc="50" dirty="0">
                <a:latin typeface="+mn-lt"/>
                <a:cs typeface="Arial" pitchFamily="34" charset="0"/>
                <a:sym typeface="Arial" pitchFamily="34" charset="0"/>
              </a:rPr>
              <a:t>At CERN, the LHC is now in Run 3, with its highest collision rates and energies yet. At the same time, there are new questions as the few experimental results vary from the highly reliable Standard Model.</a:t>
            </a:r>
          </a:p>
          <a:p>
            <a:pPr marL="12700" indent="-12700">
              <a:buSzPts val="2800"/>
            </a:pPr>
            <a:r>
              <a:rPr lang="en-US" sz="2800" b="0" i="1" spc="50" dirty="0">
                <a:latin typeface="+mn-lt"/>
                <a:cs typeface="Arial" pitchFamily="34" charset="0"/>
                <a:sym typeface="Arial" pitchFamily="34" charset="0"/>
              </a:rPr>
              <a:t>The LHC and CMS are where we need to be to explore these new mysteries.</a:t>
            </a:r>
            <a:endParaRPr lang="en-US" dirty="0">
              <a:latin typeface="+mn-lt"/>
            </a:endParaRPr>
          </a:p>
        </p:txBody>
      </p:sp>
      <p:pic>
        <p:nvPicPr>
          <p:cNvPr id="4" name="Picture 3"/>
          <p:cNvPicPr>
            <a:picLocks noChangeAspect="1"/>
          </p:cNvPicPr>
          <p:nvPr/>
        </p:nvPicPr>
        <p:blipFill>
          <a:blip r:embed="rId2"/>
          <a:stretch>
            <a:fillRect/>
          </a:stretch>
        </p:blipFill>
        <p:spPr>
          <a:xfrm>
            <a:off x="5706532" y="1600200"/>
            <a:ext cx="2980267" cy="1676400"/>
          </a:xfrm>
          <a:prstGeom prst="rect">
            <a:avLst/>
          </a:prstGeom>
        </p:spPr>
      </p:pic>
      <p:pic>
        <p:nvPicPr>
          <p:cNvPr id="6" name="Picture 5"/>
          <p:cNvPicPr>
            <a:picLocks noChangeAspect="1"/>
          </p:cNvPicPr>
          <p:nvPr/>
        </p:nvPicPr>
        <p:blipFill>
          <a:blip r:embed="rId3"/>
          <a:stretch>
            <a:fillRect/>
          </a:stretch>
        </p:blipFill>
        <p:spPr>
          <a:xfrm>
            <a:off x="5706533" y="3651707"/>
            <a:ext cx="2980267" cy="1914513"/>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60EE5-B4FE-406A-9C11-EDBCCA3B1DF1}"/>
              </a:ext>
            </a:extLst>
          </p:cNvPr>
          <p:cNvSpPr>
            <a:spLocks noGrp="1"/>
          </p:cNvSpPr>
          <p:nvPr>
            <p:ph type="title"/>
          </p:nvPr>
        </p:nvSpPr>
        <p:spPr>
          <a:xfrm>
            <a:off x="2792062" y="433846"/>
            <a:ext cx="5894738" cy="675554"/>
          </a:xfrm>
        </p:spPr>
        <p:txBody>
          <a:bodyPr/>
          <a:lstStyle/>
          <a:p>
            <a:r>
              <a:rPr lang="en-US" dirty="0"/>
              <a:t>New: Publish results!</a:t>
            </a:r>
          </a:p>
        </p:txBody>
      </p:sp>
      <p:sp>
        <p:nvSpPr>
          <p:cNvPr id="3" name="Content Placeholder 2">
            <a:extLst>
              <a:ext uri="{FF2B5EF4-FFF2-40B4-BE49-F238E27FC236}">
                <a16:creationId xmlns:a16="http://schemas.microsoft.com/office/drawing/2014/main" id="{0AA7F3E3-7F92-4B9E-A1B8-61DB9F7D8327}"/>
              </a:ext>
            </a:extLst>
          </p:cNvPr>
          <p:cNvSpPr>
            <a:spLocks noGrp="1"/>
          </p:cNvSpPr>
          <p:nvPr>
            <p:ph idx="1"/>
          </p:nvPr>
        </p:nvSpPr>
        <p:spPr>
          <a:xfrm>
            <a:off x="457200" y="1270037"/>
            <a:ext cx="8229600" cy="5180189"/>
          </a:xfrm>
        </p:spPr>
        <p:txBody>
          <a:bodyPr>
            <a:normAutofit fontScale="92500" lnSpcReduction="10000"/>
          </a:bodyPr>
          <a:lstStyle/>
          <a:p>
            <a:pPr algn="l"/>
            <a:r>
              <a:rPr lang="en-US" i="0" dirty="0">
                <a:solidFill>
                  <a:srgbClr val="161616"/>
                </a:solidFill>
                <a:effectLst/>
                <a:latin typeface="+mn-lt"/>
              </a:rPr>
              <a:t>Any group of students who have participated in a masterclass may make a report of their results. </a:t>
            </a:r>
            <a:r>
              <a:rPr lang="en-US" b="0" i="0" dirty="0">
                <a:solidFill>
                  <a:srgbClr val="161616"/>
                </a:solidFill>
                <a:effectLst/>
                <a:latin typeface="+mn-lt"/>
              </a:rPr>
              <a:t>The report can be created and submitted on the masterclass day or up to one week after. Students:</a:t>
            </a:r>
          </a:p>
          <a:p>
            <a:pPr marL="342900" indent="-342900" algn="l">
              <a:buFont typeface="Arial" panose="020B0604020202020204" pitchFamily="34" charset="0"/>
              <a:buChar char="•"/>
            </a:pPr>
            <a:r>
              <a:rPr lang="en-US" b="0" dirty="0">
                <a:solidFill>
                  <a:srgbClr val="161616"/>
                </a:solidFill>
                <a:latin typeface="+mn-lt"/>
              </a:rPr>
              <a:t>C</a:t>
            </a:r>
            <a:r>
              <a:rPr lang="en-US" b="0" i="0" dirty="0">
                <a:solidFill>
                  <a:srgbClr val="161616"/>
                </a:solidFill>
                <a:effectLst/>
                <a:latin typeface="+mn-lt"/>
              </a:rPr>
              <a:t>reate a report using Claims, </a:t>
            </a:r>
            <a:r>
              <a:rPr lang="en-US" b="0" dirty="0">
                <a:solidFill>
                  <a:srgbClr val="161616"/>
                </a:solidFill>
                <a:latin typeface="+mn-lt"/>
              </a:rPr>
              <a:t>E</a:t>
            </a:r>
            <a:r>
              <a:rPr lang="en-US" b="0" i="0" dirty="0">
                <a:solidFill>
                  <a:srgbClr val="161616"/>
                </a:solidFill>
                <a:effectLst/>
                <a:latin typeface="+mn-lt"/>
              </a:rPr>
              <a:t>vidence, and Reasoning.:</a:t>
            </a:r>
          </a:p>
          <a:p>
            <a:pPr marL="342900" indent="-342900" algn="l">
              <a:buFont typeface="Arial" panose="020B0604020202020204" pitchFamily="34" charset="0"/>
              <a:buChar char="•"/>
            </a:pPr>
            <a:r>
              <a:rPr lang="en-US" b="0" i="0" dirty="0">
                <a:solidFill>
                  <a:srgbClr val="161616"/>
                </a:solidFill>
                <a:effectLst/>
                <a:latin typeface="+mn-lt"/>
              </a:rPr>
              <a:t>Post their report online or save it as a file of some sort (100 MB limit). </a:t>
            </a:r>
          </a:p>
          <a:p>
            <a:pPr marL="342900" indent="-342900" algn="l">
              <a:buFont typeface="Arial" panose="020B0604020202020204" pitchFamily="34" charset="0"/>
              <a:buChar char="•"/>
            </a:pPr>
            <a:r>
              <a:rPr lang="en-US" b="0" i="0" dirty="0">
                <a:solidFill>
                  <a:srgbClr val="161616"/>
                </a:solidFill>
                <a:effectLst/>
                <a:latin typeface="+mn-lt"/>
              </a:rPr>
              <a:t>Make the report available via the Google form at </a:t>
            </a:r>
            <a:r>
              <a:rPr lang="en-US" b="0" i="0" u="none" strike="noStrike" dirty="0">
                <a:solidFill>
                  <a:srgbClr val="40A3BB"/>
                </a:solidFill>
                <a:effectLst/>
                <a:latin typeface="+mn-lt"/>
                <a:hlinkClick r:id="rId2"/>
              </a:rPr>
              <a:t>https://forms.gle/KiScZ5j2zL3tiWan9</a:t>
            </a:r>
            <a:r>
              <a:rPr lang="en-US" b="0" i="0" dirty="0">
                <a:solidFill>
                  <a:srgbClr val="161616"/>
                </a:solidFill>
                <a:effectLst/>
                <a:latin typeface="+mn-lt"/>
              </a:rPr>
              <a:t> or by email</a:t>
            </a:r>
            <a:r>
              <a:rPr lang="en-US" b="0" i="0" u="none" strike="noStrike" dirty="0">
                <a:solidFill>
                  <a:srgbClr val="40A3BB"/>
                </a:solidFill>
                <a:effectLst/>
                <a:latin typeface="+mn-lt"/>
                <a:hlinkClick r:id="rId3"/>
              </a:rPr>
              <a:t>.</a:t>
            </a:r>
            <a:r>
              <a:rPr lang="en-US" b="0" i="0" dirty="0">
                <a:solidFill>
                  <a:srgbClr val="161616"/>
                </a:solidFill>
                <a:effectLst/>
                <a:latin typeface="+mn-lt"/>
              </a:rPr>
              <a:t> </a:t>
            </a:r>
          </a:p>
          <a:p>
            <a:pPr marL="342900" indent="-342900" algn="l">
              <a:buFont typeface="Arial" panose="020B0604020202020204" pitchFamily="34" charset="0"/>
              <a:buChar char="•"/>
            </a:pPr>
            <a:r>
              <a:rPr lang="en-US" b="0" i="0" dirty="0">
                <a:solidFill>
                  <a:srgbClr val="161616"/>
                </a:solidFill>
                <a:effectLst/>
                <a:latin typeface="+mn-lt"/>
              </a:rPr>
              <a:t>The actual report can be in any form that works for your group, as long as it can be put online. </a:t>
            </a:r>
          </a:p>
          <a:p>
            <a:pPr algn="l"/>
            <a:r>
              <a:rPr lang="en-US" b="1" i="0" dirty="0">
                <a:solidFill>
                  <a:srgbClr val="161616"/>
                </a:solidFill>
                <a:effectLst/>
                <a:latin typeface="+mn-lt"/>
              </a:rPr>
              <a:t>Masterclass reports are encouraged but optional. </a:t>
            </a:r>
          </a:p>
          <a:p>
            <a:pPr algn="l"/>
            <a:endParaRPr lang="en-US" dirty="0">
              <a:solidFill>
                <a:schemeClr val="tx1"/>
              </a:solidFill>
              <a:latin typeface="+mn-lt"/>
            </a:endParaRPr>
          </a:p>
          <a:p>
            <a:pPr algn="l"/>
            <a:r>
              <a:rPr lang="en-US" dirty="0">
                <a:solidFill>
                  <a:schemeClr val="tx1"/>
                </a:solidFill>
                <a:latin typeface="+mn-lt"/>
              </a:rPr>
              <a:t>Learn more: </a:t>
            </a:r>
            <a:r>
              <a:rPr lang="en-US" dirty="0">
                <a:latin typeface="+mn-lt"/>
                <a:hlinkClick r:id="rId4"/>
              </a:rPr>
              <a:t>https://quarknet.org/mc-comm</a:t>
            </a:r>
            <a:r>
              <a:rPr lang="en-US" dirty="0">
                <a:latin typeface="+mn-lt"/>
              </a:rPr>
              <a:t> </a:t>
            </a:r>
            <a:r>
              <a:rPr lang="en-US" dirty="0">
                <a:solidFill>
                  <a:schemeClr val="tx1"/>
                </a:solidFill>
                <a:latin typeface="+mn-lt"/>
              </a:rPr>
              <a:t>(scroll down). </a:t>
            </a:r>
          </a:p>
        </p:txBody>
      </p:sp>
    </p:spTree>
    <p:extLst>
      <p:ext uri="{BB962C8B-B14F-4D97-AF65-F5344CB8AC3E}">
        <p14:creationId xmlns:p14="http://schemas.microsoft.com/office/powerpoint/2010/main" val="25366139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6618" y="414374"/>
            <a:ext cx="6650182" cy="675554"/>
          </a:xfrm>
        </p:spPr>
        <p:txBody>
          <a:bodyPr/>
          <a:lstStyle/>
          <a:p>
            <a:r>
              <a:rPr lang="en-US" dirty="0"/>
              <a:t>Parting words…</a:t>
            </a:r>
          </a:p>
        </p:txBody>
      </p:sp>
      <p:pic>
        <p:nvPicPr>
          <p:cNvPr id="6" name="Picture 5"/>
          <p:cNvPicPr>
            <a:picLocks noChangeAspect="1"/>
          </p:cNvPicPr>
          <p:nvPr/>
        </p:nvPicPr>
        <p:blipFill>
          <a:blip r:embed="rId2"/>
          <a:stretch>
            <a:fillRect/>
          </a:stretch>
        </p:blipFill>
        <p:spPr>
          <a:xfrm>
            <a:off x="328613" y="1254081"/>
            <a:ext cx="8462962" cy="4732381"/>
          </a:xfrm>
          <a:prstGeom prst="rect">
            <a:avLst/>
          </a:prstGeom>
        </p:spPr>
      </p:pic>
    </p:spTree>
    <p:extLst>
      <p:ext uri="{BB962C8B-B14F-4D97-AF65-F5344CB8AC3E}">
        <p14:creationId xmlns:p14="http://schemas.microsoft.com/office/powerpoint/2010/main" val="6092444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2062" y="386665"/>
            <a:ext cx="5894738" cy="675554"/>
          </a:xfrm>
        </p:spPr>
        <p:txBody>
          <a:bodyPr/>
          <a:lstStyle/>
          <a:p>
            <a:r>
              <a:rPr lang="en-US" sz="2800" dirty="0"/>
              <a:t>LHC@CERN</a:t>
            </a:r>
          </a:p>
        </p:txBody>
      </p:sp>
      <p:pic>
        <p:nvPicPr>
          <p:cNvPr id="1026" name="Picture 2" descr="https://cms-masterclass.web.cern.ch/static/graphics/LHC.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79" y="1251984"/>
            <a:ext cx="8199121" cy="55429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69486" y="1251984"/>
            <a:ext cx="4645152" cy="1323439"/>
          </a:xfrm>
          <a:prstGeom prst="rect">
            <a:avLst/>
          </a:prstGeom>
          <a:noFill/>
        </p:spPr>
        <p:txBody>
          <a:bodyPr wrap="square" rtlCol="0">
            <a:spAutoFit/>
          </a:bodyPr>
          <a:lstStyle/>
          <a:p>
            <a:r>
              <a:rPr lang="en-US" sz="2000" b="1" dirty="0">
                <a:solidFill>
                  <a:schemeClr val="bg1"/>
                </a:solidFill>
              </a:rPr>
              <a:t>~27 km circumference</a:t>
            </a:r>
          </a:p>
          <a:p>
            <a:r>
              <a:rPr lang="en-US" sz="2000" b="1" dirty="0">
                <a:solidFill>
                  <a:schemeClr val="bg1"/>
                </a:solidFill>
              </a:rPr>
              <a:t>~100 m underground</a:t>
            </a:r>
          </a:p>
          <a:p>
            <a:r>
              <a:rPr lang="en-US" sz="2000" b="1" dirty="0">
                <a:solidFill>
                  <a:schemeClr val="bg1"/>
                </a:solidFill>
              </a:rPr>
              <a:t>Protons circulate in opposite directions</a:t>
            </a:r>
          </a:p>
          <a:p>
            <a:r>
              <a:rPr lang="en-US" sz="2000" b="1" dirty="0">
                <a:solidFill>
                  <a:schemeClr val="bg1"/>
                </a:solidFill>
              </a:rPr>
              <a:t>Up to 14 </a:t>
            </a:r>
            <a:r>
              <a:rPr lang="en-US" sz="2000" b="1" dirty="0" err="1">
                <a:solidFill>
                  <a:schemeClr val="bg1"/>
                </a:solidFill>
              </a:rPr>
              <a:t>TeV</a:t>
            </a:r>
            <a:r>
              <a:rPr lang="en-US" sz="2000" b="1" dirty="0">
                <a:solidFill>
                  <a:schemeClr val="bg1"/>
                </a:solidFill>
              </a:rPr>
              <a:t> collision energy</a:t>
            </a:r>
          </a:p>
        </p:txBody>
      </p:sp>
    </p:spTree>
    <p:extLst>
      <p:ext uri="{BB962C8B-B14F-4D97-AF65-F5344CB8AC3E}">
        <p14:creationId xmlns:p14="http://schemas.microsoft.com/office/powerpoint/2010/main" val="36295539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2062" y="386665"/>
            <a:ext cx="5894738" cy="675554"/>
          </a:xfrm>
        </p:spPr>
        <p:txBody>
          <a:bodyPr/>
          <a:lstStyle/>
          <a:p>
            <a:r>
              <a:rPr lang="en-US" sz="2800" dirty="0"/>
              <a:t>The LHC and the new physics</a:t>
            </a:r>
          </a:p>
        </p:txBody>
      </p:sp>
      <p:pic>
        <p:nvPicPr>
          <p:cNvPr id="3" name="Picture 2"/>
          <p:cNvPicPr>
            <a:picLocks noChangeAspect="1"/>
          </p:cNvPicPr>
          <p:nvPr/>
        </p:nvPicPr>
        <p:blipFill>
          <a:blip r:embed="rId2"/>
          <a:stretch>
            <a:fillRect/>
          </a:stretch>
        </p:blipFill>
        <p:spPr>
          <a:xfrm>
            <a:off x="503397" y="1523965"/>
            <a:ext cx="8427589" cy="4911908"/>
          </a:xfrm>
          <a:prstGeom prst="rect">
            <a:avLst/>
          </a:prstGeom>
        </p:spPr>
      </p:pic>
    </p:spTree>
    <p:extLst>
      <p:ext uri="{BB962C8B-B14F-4D97-AF65-F5344CB8AC3E}">
        <p14:creationId xmlns:p14="http://schemas.microsoft.com/office/powerpoint/2010/main" val="127544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9454" y="484909"/>
            <a:ext cx="5777345" cy="577310"/>
          </a:xfrm>
        </p:spPr>
        <p:txBody>
          <a:bodyPr/>
          <a:lstStyle/>
          <a:p>
            <a:r>
              <a:rPr lang="en-US" sz="2400" dirty="0"/>
              <a:t>The Compact Muon Solenoid (CMS)</a:t>
            </a:r>
          </a:p>
        </p:txBody>
      </p:sp>
      <p:pic>
        <p:nvPicPr>
          <p:cNvPr id="5" name="Picture 4">
            <a:hlinkClick r:id="rId2"/>
          </p:cNvPr>
          <p:cNvPicPr>
            <a:picLocks noChangeAspect="1"/>
          </p:cNvPicPr>
          <p:nvPr/>
        </p:nvPicPr>
        <p:blipFill>
          <a:blip r:embed="rId3"/>
          <a:stretch>
            <a:fillRect/>
          </a:stretch>
        </p:blipFill>
        <p:spPr>
          <a:xfrm>
            <a:off x="433503" y="1240055"/>
            <a:ext cx="8310218" cy="5185129"/>
          </a:xfrm>
          <a:prstGeom prst="rect">
            <a:avLst/>
          </a:prstGeom>
        </p:spPr>
      </p:pic>
    </p:spTree>
    <p:extLst>
      <p:ext uri="{BB962C8B-B14F-4D97-AF65-F5344CB8AC3E}">
        <p14:creationId xmlns:p14="http://schemas.microsoft.com/office/powerpoint/2010/main" val="28066044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2062" y="414374"/>
            <a:ext cx="5894738" cy="675554"/>
          </a:xfrm>
        </p:spPr>
        <p:txBody>
          <a:bodyPr/>
          <a:lstStyle/>
          <a:p>
            <a:r>
              <a:rPr lang="en-US" dirty="0"/>
              <a:t>Protons collide inside CMS</a:t>
            </a:r>
          </a:p>
        </p:txBody>
      </p:sp>
      <p:sp>
        <p:nvSpPr>
          <p:cNvPr id="3" name="Content Placeholder 2"/>
          <p:cNvSpPr>
            <a:spLocks noGrp="1"/>
          </p:cNvSpPr>
          <p:nvPr>
            <p:ph idx="1"/>
          </p:nvPr>
        </p:nvSpPr>
        <p:spPr>
          <a:xfrm>
            <a:off x="306673" y="1420091"/>
            <a:ext cx="8451273" cy="4525963"/>
          </a:xfrm>
        </p:spPr>
        <p:txBody>
          <a:bodyPr/>
          <a:lstStyle/>
          <a:p>
            <a:r>
              <a:rPr lang="en-US" dirty="0"/>
              <a:t>The LHC accelerates protons to almost 7500 times the energy equivalent of their mass. The protons circulate in opposite directions and collide in the center of CMS.</a:t>
            </a:r>
          </a:p>
          <a:p>
            <a:r>
              <a:rPr lang="en-US" dirty="0"/>
              <a:t>But protons are not just particles: they are more like bags of quarks and gluons. When protons collide, all sorts of very short-lived particles can be made from all that energy. </a:t>
            </a:r>
          </a:p>
        </p:txBody>
      </p:sp>
      <p:pic>
        <p:nvPicPr>
          <p:cNvPr id="4" name="Picture 3"/>
          <p:cNvPicPr>
            <a:picLocks noChangeAspect="1"/>
          </p:cNvPicPr>
          <p:nvPr/>
        </p:nvPicPr>
        <p:blipFill>
          <a:blip r:embed="rId2"/>
          <a:stretch>
            <a:fillRect/>
          </a:stretch>
        </p:blipFill>
        <p:spPr>
          <a:xfrm>
            <a:off x="1468583" y="4322591"/>
            <a:ext cx="6714506" cy="2535409"/>
          </a:xfrm>
          <a:prstGeom prst="rect">
            <a:avLst/>
          </a:prstGeom>
        </p:spPr>
      </p:pic>
    </p:spTree>
    <p:extLst>
      <p:ext uri="{BB962C8B-B14F-4D97-AF65-F5344CB8AC3E}">
        <p14:creationId xmlns:p14="http://schemas.microsoft.com/office/powerpoint/2010/main" val="2058946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2062" y="414374"/>
            <a:ext cx="5894738" cy="675554"/>
          </a:xfrm>
        </p:spPr>
        <p:txBody>
          <a:bodyPr/>
          <a:lstStyle/>
          <a:p>
            <a:r>
              <a:rPr lang="en-US" dirty="0"/>
              <a:t>What do the protons tell us?</a:t>
            </a:r>
          </a:p>
        </p:txBody>
      </p:sp>
      <p:sp>
        <p:nvSpPr>
          <p:cNvPr id="3" name="Content Placeholder 2"/>
          <p:cNvSpPr>
            <a:spLocks noGrp="1"/>
          </p:cNvSpPr>
          <p:nvPr>
            <p:ph idx="1"/>
          </p:nvPr>
        </p:nvSpPr>
        <p:spPr>
          <a:xfrm>
            <a:off x="306673" y="1615163"/>
            <a:ext cx="4765199" cy="4525963"/>
          </a:xfrm>
        </p:spPr>
        <p:txBody>
          <a:bodyPr>
            <a:normAutofit lnSpcReduction="10000"/>
          </a:bodyPr>
          <a:lstStyle/>
          <a:p>
            <a:r>
              <a:rPr lang="en-US" dirty="0"/>
              <a:t>We learn from what proton collisions produce:</a:t>
            </a:r>
          </a:p>
          <a:p>
            <a:r>
              <a:rPr lang="en-US" i="1" dirty="0"/>
              <a:t>W bosons </a:t>
            </a:r>
            <a:r>
              <a:rPr lang="en-US" dirty="0"/>
              <a:t>give us clues to the proton structure…and they also present a mystery.</a:t>
            </a:r>
          </a:p>
          <a:p>
            <a:r>
              <a:rPr lang="en-US" i="1" dirty="0"/>
              <a:t>Z bosons </a:t>
            </a:r>
            <a:r>
              <a:rPr lang="en-US" dirty="0"/>
              <a:t>decay (sort of) like lighter particles but are also needed to sort out Higgs data.</a:t>
            </a:r>
          </a:p>
          <a:p>
            <a:r>
              <a:rPr lang="en-US" i="1" dirty="0"/>
              <a:t>Higgs bosons</a:t>
            </a:r>
            <a:r>
              <a:rPr lang="en-US" dirty="0"/>
              <a:t>, well, are Higgs bosons, the new kid on the block!</a:t>
            </a:r>
          </a:p>
        </p:txBody>
      </p:sp>
      <p:pic>
        <p:nvPicPr>
          <p:cNvPr id="5" name="Picture 4"/>
          <p:cNvPicPr>
            <a:picLocks noChangeAspect="1"/>
          </p:cNvPicPr>
          <p:nvPr/>
        </p:nvPicPr>
        <p:blipFill>
          <a:blip r:embed="rId2"/>
          <a:stretch>
            <a:fillRect/>
          </a:stretch>
        </p:blipFill>
        <p:spPr>
          <a:xfrm>
            <a:off x="4965611" y="1584960"/>
            <a:ext cx="3721190" cy="3938016"/>
          </a:xfrm>
          <a:prstGeom prst="rect">
            <a:avLst/>
          </a:prstGeom>
        </p:spPr>
      </p:pic>
      <p:sp>
        <p:nvSpPr>
          <p:cNvPr id="6" name="TextBox 5"/>
          <p:cNvSpPr txBox="1"/>
          <p:nvPr/>
        </p:nvSpPr>
        <p:spPr>
          <a:xfrm>
            <a:off x="4965611" y="5632704"/>
            <a:ext cx="3721189" cy="923330"/>
          </a:xfrm>
          <a:prstGeom prst="rect">
            <a:avLst/>
          </a:prstGeom>
          <a:noFill/>
        </p:spPr>
        <p:txBody>
          <a:bodyPr wrap="square" rtlCol="0">
            <a:spAutoFit/>
          </a:bodyPr>
          <a:lstStyle/>
          <a:p>
            <a:r>
              <a:rPr lang="en-US" i="1" dirty="0"/>
              <a:t>Artist’s image of a proton from CERN Courier. </a:t>
            </a:r>
            <a:r>
              <a:rPr lang="en-US" dirty="0">
                <a:hlinkClick r:id="rId3"/>
              </a:rPr>
              <a:t>Learn more here</a:t>
            </a:r>
            <a:r>
              <a:rPr lang="en-US" dirty="0"/>
              <a:t> and </a:t>
            </a:r>
            <a:r>
              <a:rPr lang="en-US" dirty="0">
                <a:hlinkClick r:id="rId4"/>
              </a:rPr>
              <a:t>even more here</a:t>
            </a:r>
            <a:r>
              <a:rPr lang="en-US" dirty="0"/>
              <a:t>.</a:t>
            </a:r>
          </a:p>
        </p:txBody>
      </p:sp>
    </p:spTree>
    <p:extLst>
      <p:ext uri="{BB962C8B-B14F-4D97-AF65-F5344CB8AC3E}">
        <p14:creationId xmlns:p14="http://schemas.microsoft.com/office/powerpoint/2010/main" val="41340697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2062" y="400519"/>
            <a:ext cx="5894738" cy="675554"/>
          </a:xfrm>
        </p:spPr>
        <p:txBody>
          <a:bodyPr/>
          <a:lstStyle/>
          <a:p>
            <a:r>
              <a:rPr lang="en-US" dirty="0"/>
              <a:t>One-lepton events</a:t>
            </a:r>
          </a:p>
        </p:txBody>
      </p:sp>
      <p:sp>
        <p:nvSpPr>
          <p:cNvPr id="3" name="Content Placeholder 2"/>
          <p:cNvSpPr>
            <a:spLocks noGrp="1"/>
          </p:cNvSpPr>
          <p:nvPr>
            <p:ph idx="1"/>
          </p:nvPr>
        </p:nvSpPr>
        <p:spPr>
          <a:xfrm>
            <a:off x="457200" y="1600200"/>
            <a:ext cx="4488873" cy="4525963"/>
          </a:xfrm>
        </p:spPr>
        <p:txBody>
          <a:bodyPr/>
          <a:lstStyle/>
          <a:p>
            <a:r>
              <a:rPr lang="en-US" dirty="0"/>
              <a:t>The + or – charged W boson enables radioactive decay by transforming neutrons into protons.</a:t>
            </a:r>
          </a:p>
          <a:p>
            <a:r>
              <a:rPr lang="en-US" dirty="0"/>
              <a:t>It decays into a neutrino and another lepton. Since CMS cannot detect the neutrino directly, we can call this a one-lepton event.</a:t>
            </a:r>
          </a:p>
        </p:txBody>
      </p:sp>
      <p:pic>
        <p:nvPicPr>
          <p:cNvPr id="4" name="Picture 3"/>
          <p:cNvPicPr>
            <a:picLocks noChangeAspect="1"/>
          </p:cNvPicPr>
          <p:nvPr/>
        </p:nvPicPr>
        <p:blipFill>
          <a:blip r:embed="rId2"/>
          <a:stretch>
            <a:fillRect/>
          </a:stretch>
        </p:blipFill>
        <p:spPr>
          <a:xfrm>
            <a:off x="4946073" y="1427019"/>
            <a:ext cx="3475294" cy="3444153"/>
          </a:xfrm>
          <a:prstGeom prst="rect">
            <a:avLst/>
          </a:prstGeom>
        </p:spPr>
      </p:pic>
      <p:pic>
        <p:nvPicPr>
          <p:cNvPr id="6" name="Picture 5"/>
          <p:cNvPicPr>
            <a:picLocks noChangeAspect="1"/>
          </p:cNvPicPr>
          <p:nvPr/>
        </p:nvPicPr>
        <p:blipFill>
          <a:blip r:embed="rId3"/>
          <a:stretch>
            <a:fillRect/>
          </a:stretch>
        </p:blipFill>
        <p:spPr>
          <a:xfrm>
            <a:off x="4771294" y="5742284"/>
            <a:ext cx="2022902" cy="682328"/>
          </a:xfrm>
          <a:prstGeom prst="rect">
            <a:avLst/>
          </a:prstGeom>
        </p:spPr>
      </p:pic>
      <p:pic>
        <p:nvPicPr>
          <p:cNvPr id="7" name="Picture 6"/>
          <p:cNvPicPr>
            <a:picLocks noChangeAspect="1"/>
          </p:cNvPicPr>
          <p:nvPr/>
        </p:nvPicPr>
        <p:blipFill>
          <a:blip r:embed="rId4"/>
          <a:stretch>
            <a:fillRect/>
          </a:stretch>
        </p:blipFill>
        <p:spPr>
          <a:xfrm>
            <a:off x="457200" y="5661764"/>
            <a:ext cx="1967345" cy="762848"/>
          </a:xfrm>
          <a:prstGeom prst="rect">
            <a:avLst/>
          </a:prstGeom>
        </p:spPr>
      </p:pic>
      <p:pic>
        <p:nvPicPr>
          <p:cNvPr id="8" name="Picture 7"/>
          <p:cNvPicPr>
            <a:picLocks noChangeAspect="1"/>
          </p:cNvPicPr>
          <p:nvPr/>
        </p:nvPicPr>
        <p:blipFill>
          <a:blip r:embed="rId5"/>
          <a:stretch>
            <a:fillRect/>
          </a:stretch>
        </p:blipFill>
        <p:spPr>
          <a:xfrm>
            <a:off x="2815570" y="5742284"/>
            <a:ext cx="1564698" cy="601807"/>
          </a:xfrm>
          <a:prstGeom prst="rect">
            <a:avLst/>
          </a:prstGeom>
        </p:spPr>
      </p:pic>
      <p:pic>
        <p:nvPicPr>
          <p:cNvPr id="9" name="Picture 8"/>
          <p:cNvPicPr>
            <a:picLocks noChangeAspect="1"/>
          </p:cNvPicPr>
          <p:nvPr/>
        </p:nvPicPr>
        <p:blipFill>
          <a:blip r:embed="rId6"/>
          <a:stretch>
            <a:fillRect/>
          </a:stretch>
        </p:blipFill>
        <p:spPr>
          <a:xfrm>
            <a:off x="7055860" y="5761867"/>
            <a:ext cx="1630940" cy="562639"/>
          </a:xfrm>
          <a:prstGeom prst="rect">
            <a:avLst/>
          </a:prstGeom>
        </p:spPr>
      </p:pic>
    </p:spTree>
    <p:extLst>
      <p:ext uri="{BB962C8B-B14F-4D97-AF65-F5344CB8AC3E}">
        <p14:creationId xmlns:p14="http://schemas.microsoft.com/office/powerpoint/2010/main" val="10713816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2062" y="400519"/>
            <a:ext cx="5894738" cy="675554"/>
          </a:xfrm>
        </p:spPr>
        <p:txBody>
          <a:bodyPr/>
          <a:lstStyle/>
          <a:p>
            <a:r>
              <a:rPr lang="en-US" dirty="0"/>
              <a:t>Two-lepton events</a:t>
            </a:r>
          </a:p>
        </p:txBody>
      </p:sp>
      <p:sp>
        <p:nvSpPr>
          <p:cNvPr id="3" name="Content Placeholder 2"/>
          <p:cNvSpPr>
            <a:spLocks noGrp="1"/>
          </p:cNvSpPr>
          <p:nvPr>
            <p:ph idx="1"/>
          </p:nvPr>
        </p:nvSpPr>
        <p:spPr>
          <a:xfrm>
            <a:off x="457200" y="1600200"/>
            <a:ext cx="4488873" cy="4525963"/>
          </a:xfrm>
        </p:spPr>
        <p:txBody>
          <a:bodyPr/>
          <a:lstStyle/>
          <a:p>
            <a:r>
              <a:rPr lang="en-US" dirty="0"/>
              <a:t>The Z boson is a neutral cousin of the W. It enables the “weak neutral current”.</a:t>
            </a:r>
          </a:p>
          <a:p>
            <a:r>
              <a:rPr lang="en-US" dirty="0"/>
              <a:t>It decays into two leptons of the same type but opposite charge – electron and positron or muon and </a:t>
            </a:r>
            <a:r>
              <a:rPr lang="en-US" dirty="0" err="1"/>
              <a:t>antimuon</a:t>
            </a:r>
            <a:r>
              <a:rPr lang="en-US" dirty="0"/>
              <a:t>. It has other decay paths but we are not looking for these.</a:t>
            </a:r>
          </a:p>
        </p:txBody>
      </p:sp>
      <p:pic>
        <p:nvPicPr>
          <p:cNvPr id="5" name="Picture 4"/>
          <p:cNvPicPr>
            <a:picLocks noChangeAspect="1"/>
          </p:cNvPicPr>
          <p:nvPr/>
        </p:nvPicPr>
        <p:blipFill>
          <a:blip r:embed="rId2"/>
          <a:stretch>
            <a:fillRect/>
          </a:stretch>
        </p:blipFill>
        <p:spPr>
          <a:xfrm>
            <a:off x="5141033" y="1567484"/>
            <a:ext cx="3306326" cy="3361026"/>
          </a:xfrm>
          <a:prstGeom prst="rect">
            <a:avLst/>
          </a:prstGeom>
        </p:spPr>
      </p:pic>
      <p:pic>
        <p:nvPicPr>
          <p:cNvPr id="10" name="Picture 9"/>
          <p:cNvPicPr>
            <a:picLocks noChangeAspect="1"/>
          </p:cNvPicPr>
          <p:nvPr/>
        </p:nvPicPr>
        <p:blipFill>
          <a:blip r:embed="rId3"/>
          <a:stretch>
            <a:fillRect/>
          </a:stretch>
        </p:blipFill>
        <p:spPr>
          <a:xfrm>
            <a:off x="1685060" y="5514976"/>
            <a:ext cx="2476500" cy="914400"/>
          </a:xfrm>
          <a:prstGeom prst="rect">
            <a:avLst/>
          </a:prstGeom>
        </p:spPr>
      </p:pic>
      <p:pic>
        <p:nvPicPr>
          <p:cNvPr id="11" name="Picture 10"/>
          <p:cNvPicPr>
            <a:picLocks noChangeAspect="1"/>
          </p:cNvPicPr>
          <p:nvPr/>
        </p:nvPicPr>
        <p:blipFill>
          <a:blip r:embed="rId4"/>
          <a:stretch>
            <a:fillRect/>
          </a:stretch>
        </p:blipFill>
        <p:spPr>
          <a:xfrm>
            <a:off x="4555821" y="5543551"/>
            <a:ext cx="2238375" cy="857250"/>
          </a:xfrm>
          <a:prstGeom prst="rect">
            <a:avLst/>
          </a:prstGeom>
        </p:spPr>
      </p:pic>
    </p:spTree>
    <p:extLst>
      <p:ext uri="{BB962C8B-B14F-4D97-AF65-F5344CB8AC3E}">
        <p14:creationId xmlns:p14="http://schemas.microsoft.com/office/powerpoint/2010/main" val="23809033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2488</TotalTime>
  <Words>757</Words>
  <Application>Microsoft Office PowerPoint</Application>
  <PresentationFormat>On-screen Show (4:3)</PresentationFormat>
  <Paragraphs>59</Paragraphs>
  <Slides>21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Helvetica</vt:lpstr>
      <vt:lpstr>Office Theme</vt:lpstr>
      <vt:lpstr>CMS WZH Masterclass</vt:lpstr>
      <vt:lpstr>The LHC and the new physics</vt:lpstr>
      <vt:lpstr>LHC@CERN</vt:lpstr>
      <vt:lpstr>The LHC and the new physics</vt:lpstr>
      <vt:lpstr>The Compact Muon Solenoid (CMS)</vt:lpstr>
      <vt:lpstr>Protons collide inside CMS</vt:lpstr>
      <vt:lpstr>What do the protons tell us?</vt:lpstr>
      <vt:lpstr>One-lepton events</vt:lpstr>
      <vt:lpstr>Two-lepton events</vt:lpstr>
      <vt:lpstr>Four-lepton events</vt:lpstr>
      <vt:lpstr>Decay summary</vt:lpstr>
      <vt:lpstr>iSpy event display for CMS</vt:lpstr>
      <vt:lpstr>1, 2, or 4 leptons?</vt:lpstr>
      <vt:lpstr>1, 2, or 4 leptons?</vt:lpstr>
      <vt:lpstr>1, 2, or 4 leptons?</vt:lpstr>
      <vt:lpstr>1, 2, or 4 leptons?</vt:lpstr>
      <vt:lpstr>CMS Instrument for  Masterclass Analysis (CIMA)</vt:lpstr>
      <vt:lpstr>CMS Instrument for  Masterclass Analysis (CIMA)</vt:lpstr>
      <vt:lpstr>CMS Instrument for  Masterclass Analysis (CIMA)</vt:lpstr>
      <vt:lpstr>New: Publish results!</vt:lpstr>
      <vt:lpstr>Parting words…</vt:lpstr>
    </vt:vector>
  </TitlesOfParts>
  <Company>Fermilab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does this go?</dc:title>
  <dc:creator>Marge Bardeen</dc:creator>
  <cp:lastModifiedBy>Kenneth Cecire</cp:lastModifiedBy>
  <cp:revision>91</cp:revision>
  <dcterms:created xsi:type="dcterms:W3CDTF">2012-03-16T12:43:17Z</dcterms:created>
  <dcterms:modified xsi:type="dcterms:W3CDTF">2025-02-20T17:32:08Z</dcterms:modified>
</cp:coreProperties>
</file>