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  <p:sldMasterId id="214748366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y="5143500" cx="9144000"/>
  <p:notesSz cx="6858000" cy="9144000"/>
  <p:embeddedFontLst>
    <p:embeddedFont>
      <p:font typeface="Helvetica Neue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HelveticaNeue-bold.fntdata"/><Relationship Id="rId27" Type="http://schemas.openxmlformats.org/officeDocument/2006/relationships/font" Target="fonts/HelveticaNeue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HelveticaNeue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0" Type="http://schemas.openxmlformats.org/officeDocument/2006/relationships/font" Target="fonts/HelveticaNeue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317e2abd16_2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g3317e2abd16_2_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317e2abd16_2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g3317e2abd16_2_7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317e2abd16_2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g3317e2abd16_2_8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317e2abd16_2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g3317e2abd16_2_8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317e2abd16_2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g3317e2abd16_2_9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317e2abd16_2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g3317e2abd16_2_11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317e2abd16_2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g3317e2abd16_2_11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317e2abd16_2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g3317e2abd16_2_12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317e2abd16_2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g3317e2abd16_2_13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317e2abd16_2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g3317e2abd16_2_13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c4e35adfd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c4e35adfd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317e2abd16_2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g3317e2abd16_2_2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317e2abd16_2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g3317e2abd16_2_15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317e2abd16_2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g3317e2abd16_2_3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317e2abd16_2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g3317e2abd16_2_3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317e2abd16_2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g3317e2abd16_2_4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317e2abd16_2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g3317e2abd16_2_4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317e2abd16_2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g3317e2abd16_2_5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317e2abd16_2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g3317e2abd16_2_6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317e2abd16_2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g3317e2abd16_2_7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title"/>
          </p:nvPr>
        </p:nvSpPr>
        <p:spPr>
          <a:xfrm>
            <a:off x="2792062" y="445862"/>
            <a:ext cx="5894738" cy="506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00009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6" name="Google Shape;56;p14"/>
          <p:cNvSpPr txBox="1"/>
          <p:nvPr>
            <p:ph idx="1" type="body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1800"/>
              <a:buNone/>
              <a:defRPr/>
            </a:lvl1pPr>
            <a:lvl2pPr indent="-342900" lvl="1" marL="914400" algn="l"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" type="body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400"/>
              <a:buFont typeface="Helvetica Neue"/>
              <a:buNone/>
              <a:defRPr b="1" i="0" sz="2400" u="none" cap="none" strike="noStrike">
                <a:solidFill>
                  <a:srgbClr val="00009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spcBef>
                <a:spcPts val="1200"/>
              </a:spcBef>
              <a:spcAft>
                <a:spcPts val="0"/>
              </a:spcAft>
              <a:buClr>
                <a:srgbClr val="CC0000"/>
              </a:buClr>
              <a:buSzPts val="2400"/>
              <a:buFont typeface="Arial"/>
              <a:buChar char="•"/>
              <a:defRPr b="1" i="0" sz="2400" u="none" cap="none" strike="noStrike">
                <a:solidFill>
                  <a:srgbClr val="00009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CC0033"/>
              </a:buClr>
              <a:buSzPts val="2400"/>
              <a:buFont typeface="Arial"/>
              <a:buChar char="•"/>
              <a:defRPr b="1" i="0" sz="2400" u="none" cap="none" strike="noStrike">
                <a:solidFill>
                  <a:srgbClr val="00009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Google Shape;52;p13"/>
          <p:cNvSpPr txBox="1"/>
          <p:nvPr/>
        </p:nvSpPr>
        <p:spPr>
          <a:xfrm>
            <a:off x="1044771" y="371555"/>
            <a:ext cx="18466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ue and black text&#10;&#10;Description automatically generated" id="53" name="Google Shape;53;p1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85751" y="156920"/>
            <a:ext cx="1955822" cy="70626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Relationship Id="rId4" Type="http://schemas.openxmlformats.org/officeDocument/2006/relationships/image" Target="../media/image5.png"/><Relationship Id="rId5" Type="http://schemas.openxmlformats.org/officeDocument/2006/relationships/image" Target="../media/image12.png"/><Relationship Id="rId6" Type="http://schemas.openxmlformats.org/officeDocument/2006/relationships/image" Target="../media/image40.png"/><Relationship Id="rId7" Type="http://schemas.openxmlformats.org/officeDocument/2006/relationships/image" Target="../media/image2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Relationship Id="rId4" Type="http://schemas.openxmlformats.org/officeDocument/2006/relationships/image" Target="../media/image27.png"/><Relationship Id="rId5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31.png"/><Relationship Id="rId5" Type="http://schemas.openxmlformats.org/officeDocument/2006/relationships/image" Target="../media/image29.png"/><Relationship Id="rId6" Type="http://schemas.openxmlformats.org/officeDocument/2006/relationships/image" Target="../media/image3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Relationship Id="rId4" Type="http://schemas.openxmlformats.org/officeDocument/2006/relationships/image" Target="../media/image2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Relationship Id="rId4" Type="http://schemas.openxmlformats.org/officeDocument/2006/relationships/image" Target="../media/image3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Relationship Id="rId4" Type="http://schemas.openxmlformats.org/officeDocument/2006/relationships/image" Target="../media/image3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cern.ch/cms-cast2026" TargetMode="External"/><Relationship Id="rId4" Type="http://schemas.openxmlformats.org/officeDocument/2006/relationships/hyperlink" Target="https://cern.ch/cms-cast2026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cms-masterclass.web.cern.ch/introduction" TargetMode="External"/><Relationship Id="rId4" Type="http://schemas.openxmlformats.org/officeDocument/2006/relationships/image" Target="../media/image3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cms-masterclass.web.cern.ch/detector" TargetMode="External"/><Relationship Id="rId4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hyperlink" Target="https://cerncourier.com/a/the-proton-laid-bare/" TargetMode="External"/><Relationship Id="rId5" Type="http://schemas.openxmlformats.org/officeDocument/2006/relationships/hyperlink" Target="https://www.quantamagazine.org/decades-long-quest-reveals-details-of-the-protons-inner-antimatter-20210224/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3.png"/><Relationship Id="rId6" Type="http://schemas.openxmlformats.org/officeDocument/2006/relationships/image" Target="../media/image2.png"/><Relationship Id="rId7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13.png"/><Relationship Id="rId5" Type="http://schemas.openxmlformats.org/officeDocument/2006/relationships/image" Target="../media/image2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23.png"/><Relationship Id="rId5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title"/>
          </p:nvPr>
        </p:nvSpPr>
        <p:spPr>
          <a:xfrm>
            <a:off x="2792427" y="271680"/>
            <a:ext cx="5894738" cy="506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4000"/>
              <a:buFont typeface="Helvetica Neue"/>
              <a:buNone/>
            </a:pPr>
            <a:r>
              <a:rPr lang="en" sz="4000"/>
              <a:t>CMS WZH Masterclass</a:t>
            </a:r>
            <a:endParaRPr/>
          </a:p>
        </p:txBody>
      </p:sp>
      <p:pic>
        <p:nvPicPr>
          <p:cNvPr id="62" name="Google Shape;6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429" y="1100469"/>
            <a:ext cx="2210467" cy="3450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49783" y="1007919"/>
            <a:ext cx="3928037" cy="2701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17381" y="3676621"/>
            <a:ext cx="2104228" cy="873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86775" y="4532452"/>
            <a:ext cx="5445908" cy="558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09243" y="4526285"/>
            <a:ext cx="539542" cy="470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/>
          <p:nvPr>
            <p:ph type="title"/>
          </p:nvPr>
        </p:nvSpPr>
        <p:spPr>
          <a:xfrm>
            <a:off x="2792062" y="300389"/>
            <a:ext cx="5894700" cy="5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Helvetica Neue"/>
              <a:buNone/>
            </a:pPr>
            <a:r>
              <a:rPr lang="en"/>
              <a:t>Decay summary</a:t>
            </a:r>
            <a:endParaRPr/>
          </a:p>
        </p:txBody>
      </p:sp>
      <p:pic>
        <p:nvPicPr>
          <p:cNvPr id="135" name="Google Shape;13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5279" y="912556"/>
            <a:ext cx="6174590" cy="3991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5"/>
          <p:cNvSpPr txBox="1"/>
          <p:nvPr>
            <p:ph type="title"/>
          </p:nvPr>
        </p:nvSpPr>
        <p:spPr>
          <a:xfrm>
            <a:off x="2792062" y="279608"/>
            <a:ext cx="5825465" cy="506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Helvetica Neue"/>
              <a:buNone/>
            </a:pPr>
            <a:r>
              <a:rPr lang="en"/>
              <a:t>iSpy event display for CMS</a:t>
            </a:r>
            <a:endParaRPr/>
          </a:p>
        </p:txBody>
      </p:sp>
      <p:pic>
        <p:nvPicPr>
          <p:cNvPr id="141" name="Google Shape;14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1700" y="865275"/>
            <a:ext cx="5245951" cy="416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6"/>
          <p:cNvSpPr txBox="1"/>
          <p:nvPr>
            <p:ph type="title"/>
          </p:nvPr>
        </p:nvSpPr>
        <p:spPr>
          <a:xfrm>
            <a:off x="2792062" y="279608"/>
            <a:ext cx="5894738" cy="506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Helvetica Neue"/>
              <a:buNone/>
            </a:pPr>
            <a:r>
              <a:rPr lang="en"/>
              <a:t>1, 2, or 4 leptons?</a:t>
            </a:r>
            <a:endParaRPr/>
          </a:p>
        </p:txBody>
      </p:sp>
      <p:sp>
        <p:nvSpPr>
          <p:cNvPr id="147" name="Google Shape;147;p26"/>
          <p:cNvSpPr txBox="1"/>
          <p:nvPr>
            <p:ph idx="1" type="body"/>
          </p:nvPr>
        </p:nvSpPr>
        <p:spPr>
          <a:xfrm>
            <a:off x="551025" y="1119983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2700" lvl="0" marL="12700" rtl="0" algn="l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400"/>
              <a:buFont typeface="Helvetica Neue"/>
              <a:buNone/>
            </a:pPr>
            <a:r>
              <a:rPr lang="en"/>
              <a:t>Which of these events has 1, 2, or 4 charged leptons? Which flavors of leptons? What else do you see?</a:t>
            </a:r>
            <a:endParaRPr/>
          </a:p>
        </p:txBody>
      </p:sp>
      <p:pic>
        <p:nvPicPr>
          <p:cNvPr id="148" name="Google Shape;148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9590" y="1980752"/>
            <a:ext cx="3100636" cy="2428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02229" y="1980753"/>
            <a:ext cx="3077272" cy="242816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6"/>
          <p:cNvSpPr txBox="1"/>
          <p:nvPr/>
        </p:nvSpPr>
        <p:spPr>
          <a:xfrm>
            <a:off x="484632" y="4514450"/>
            <a:ext cx="309067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Note Tracks (reco) turned OFF.</a:t>
            </a:r>
            <a:endParaRPr/>
          </a:p>
        </p:txBody>
      </p:sp>
      <p:cxnSp>
        <p:nvCxnSpPr>
          <p:cNvPr id="151" name="Google Shape;151;p26"/>
          <p:cNvCxnSpPr/>
          <p:nvPr/>
        </p:nvCxnSpPr>
        <p:spPr>
          <a:xfrm>
            <a:off x="3447288" y="4652949"/>
            <a:ext cx="297227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pic>
        <p:nvPicPr>
          <p:cNvPr id="152" name="Google Shape;152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17175" y="4192374"/>
            <a:ext cx="1191041" cy="92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7"/>
          <p:cNvSpPr txBox="1"/>
          <p:nvPr>
            <p:ph type="title"/>
          </p:nvPr>
        </p:nvSpPr>
        <p:spPr>
          <a:xfrm>
            <a:off x="2792062" y="279608"/>
            <a:ext cx="5894738" cy="506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Helvetica Neue"/>
              <a:buNone/>
            </a:pPr>
            <a:r>
              <a:rPr lang="en"/>
              <a:t>1, 2, or 4 leptons?</a:t>
            </a:r>
            <a:endParaRPr/>
          </a:p>
        </p:txBody>
      </p:sp>
      <p:sp>
        <p:nvSpPr>
          <p:cNvPr id="158" name="Google Shape;158;p27"/>
          <p:cNvSpPr txBox="1"/>
          <p:nvPr>
            <p:ph idx="1" type="body"/>
          </p:nvPr>
        </p:nvSpPr>
        <p:spPr>
          <a:xfrm>
            <a:off x="457200" y="1085675"/>
            <a:ext cx="8229600" cy="35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2700" lvl="0" marL="12700" rtl="0" algn="l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400"/>
              <a:buFont typeface="Helvetica Neue"/>
              <a:buNone/>
            </a:pPr>
            <a:r>
              <a:rPr lang="en"/>
              <a:t>Which of these events has 1, 2, or 4 charged leptons? </a:t>
            </a:r>
            <a:r>
              <a:rPr lang="en"/>
              <a:t> Which flavors of leptons? What else do you see?</a:t>
            </a:r>
            <a:endParaRPr/>
          </a:p>
        </p:txBody>
      </p:sp>
      <p:pic>
        <p:nvPicPr>
          <p:cNvPr id="159" name="Google Shape;159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3378" y="1989236"/>
            <a:ext cx="3186971" cy="2449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12983" y="2008119"/>
            <a:ext cx="3063097" cy="2412139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7"/>
          <p:cNvSpPr txBox="1"/>
          <p:nvPr/>
        </p:nvSpPr>
        <p:spPr>
          <a:xfrm>
            <a:off x="557784" y="4450327"/>
            <a:ext cx="3090672" cy="4847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Note Inverted Colors and increased ECal Barrel opacity.</a:t>
            </a:r>
            <a:endParaRPr/>
          </a:p>
        </p:txBody>
      </p:sp>
      <p:pic>
        <p:nvPicPr>
          <p:cNvPr id="162" name="Google Shape;162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78882" y="3624741"/>
            <a:ext cx="1214249" cy="14512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3" name="Google Shape;163;p27"/>
          <p:cNvCxnSpPr/>
          <p:nvPr/>
        </p:nvCxnSpPr>
        <p:spPr>
          <a:xfrm>
            <a:off x="3429000" y="4692701"/>
            <a:ext cx="722376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pic>
        <p:nvPicPr>
          <p:cNvPr id="164" name="Google Shape;164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78160" y="4292651"/>
            <a:ext cx="1450181" cy="80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8"/>
          <p:cNvSpPr txBox="1"/>
          <p:nvPr>
            <p:ph type="title"/>
          </p:nvPr>
        </p:nvSpPr>
        <p:spPr>
          <a:xfrm>
            <a:off x="2792062" y="279608"/>
            <a:ext cx="5894738" cy="506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Helvetica Neue"/>
              <a:buNone/>
            </a:pPr>
            <a:r>
              <a:rPr lang="en"/>
              <a:t>1, 2, or 4 leptons?</a:t>
            </a:r>
            <a:endParaRPr/>
          </a:p>
        </p:txBody>
      </p:sp>
      <p:sp>
        <p:nvSpPr>
          <p:cNvPr id="170" name="Google Shape;170;p28"/>
          <p:cNvSpPr txBox="1"/>
          <p:nvPr>
            <p:ph idx="1" type="body"/>
          </p:nvPr>
        </p:nvSpPr>
        <p:spPr>
          <a:xfrm>
            <a:off x="457200" y="1040000"/>
            <a:ext cx="8229600" cy="3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2700" lvl="0" marL="12700" rtl="0" algn="l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400"/>
              <a:buFont typeface="Helvetica Neue"/>
              <a:buNone/>
            </a:pPr>
            <a:r>
              <a:rPr lang="en"/>
              <a:t>Which of these events has 1, 2, or 4 charged leptons? </a:t>
            </a:r>
            <a:r>
              <a:rPr lang="en"/>
              <a:t> Which flavors of leptons? What else do you see?</a:t>
            </a:r>
            <a:endParaRPr/>
          </a:p>
        </p:txBody>
      </p:sp>
      <p:pic>
        <p:nvPicPr>
          <p:cNvPr id="171" name="Google Shape;17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3708" y="1924590"/>
            <a:ext cx="3170577" cy="2448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84636" y="1924589"/>
            <a:ext cx="3145233" cy="24481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9"/>
          <p:cNvSpPr txBox="1"/>
          <p:nvPr>
            <p:ph type="title"/>
          </p:nvPr>
        </p:nvSpPr>
        <p:spPr>
          <a:xfrm>
            <a:off x="2792062" y="279608"/>
            <a:ext cx="5894738" cy="506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Helvetica Neue"/>
              <a:buNone/>
            </a:pPr>
            <a:r>
              <a:rPr lang="en"/>
              <a:t>1, 2, or 4 leptons?</a:t>
            </a:r>
            <a:endParaRPr/>
          </a:p>
        </p:txBody>
      </p:sp>
      <p:sp>
        <p:nvSpPr>
          <p:cNvPr id="178" name="Google Shape;178;p29"/>
          <p:cNvSpPr txBox="1"/>
          <p:nvPr>
            <p:ph idx="1" type="body"/>
          </p:nvPr>
        </p:nvSpPr>
        <p:spPr>
          <a:xfrm>
            <a:off x="457200" y="1138974"/>
            <a:ext cx="8229600" cy="35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2700" lvl="0" marL="12700" rtl="0" algn="l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400"/>
              <a:buFont typeface="Helvetica Neue"/>
              <a:buNone/>
            </a:pPr>
            <a:r>
              <a:rPr lang="en"/>
              <a:t>Which of these events has 1, 2, or 4 charged leptons? </a:t>
            </a:r>
            <a:r>
              <a:rPr lang="en"/>
              <a:t>Which flavors of leptons? What else do you see?</a:t>
            </a:r>
            <a:endParaRPr/>
          </a:p>
        </p:txBody>
      </p:sp>
      <p:pic>
        <p:nvPicPr>
          <p:cNvPr id="179" name="Google Shape;179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86228" y="2061972"/>
            <a:ext cx="3144447" cy="2416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5176" y="2061973"/>
            <a:ext cx="3178051" cy="2416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0"/>
          <p:cNvSpPr txBox="1"/>
          <p:nvPr>
            <p:ph idx="1" type="body"/>
          </p:nvPr>
        </p:nvSpPr>
        <p:spPr>
          <a:xfrm>
            <a:off x="457200" y="1013376"/>
            <a:ext cx="8229600" cy="36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2700" lvl="0" marL="12700" rtl="0" algn="l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400"/>
              <a:buFont typeface="Helvetica Neue"/>
              <a:buNone/>
            </a:pPr>
            <a:r>
              <a:rPr lang="en"/>
              <a:t>Enter data on each event in the Google Sheet:</a:t>
            </a:r>
            <a:endParaRPr/>
          </a:p>
        </p:txBody>
      </p:sp>
      <p:sp>
        <p:nvSpPr>
          <p:cNvPr id="186" name="Google Shape;186;p30"/>
          <p:cNvSpPr txBox="1"/>
          <p:nvPr>
            <p:ph type="title"/>
          </p:nvPr>
        </p:nvSpPr>
        <p:spPr>
          <a:xfrm>
            <a:off x="2036618" y="217262"/>
            <a:ext cx="6650182" cy="506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400"/>
              <a:buFont typeface="Helvetica Neue"/>
              <a:buNone/>
            </a:pPr>
            <a:r>
              <a:rPr lang="en" sz="2400"/>
              <a:t>CMS Masterclass Spreadsheet</a:t>
            </a:r>
            <a:endParaRPr/>
          </a:p>
        </p:txBody>
      </p:sp>
      <p:pic>
        <p:nvPicPr>
          <p:cNvPr id="187" name="Google Shape;18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375" y="1710750"/>
            <a:ext cx="9007249" cy="286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1"/>
          <p:cNvSpPr txBox="1"/>
          <p:nvPr>
            <p:ph idx="1" type="body"/>
          </p:nvPr>
        </p:nvSpPr>
        <p:spPr>
          <a:xfrm>
            <a:off x="209625" y="1123750"/>
            <a:ext cx="8477100" cy="9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2700" lvl="0" marL="12700" rtl="0" algn="l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400"/>
              <a:buFont typeface="Helvetica Neue"/>
              <a:buNone/>
            </a:pPr>
            <a:r>
              <a:rPr lang="en"/>
              <a:t>Your spreadsheet makes mass histograms automatically:</a:t>
            </a:r>
            <a:endParaRPr/>
          </a:p>
        </p:txBody>
      </p:sp>
      <p:sp>
        <p:nvSpPr>
          <p:cNvPr id="193" name="Google Shape;193;p31"/>
          <p:cNvSpPr txBox="1"/>
          <p:nvPr>
            <p:ph type="title"/>
          </p:nvPr>
        </p:nvSpPr>
        <p:spPr>
          <a:xfrm>
            <a:off x="2036618" y="217262"/>
            <a:ext cx="6650182" cy="506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400"/>
              <a:buFont typeface="Helvetica Neue"/>
              <a:buNone/>
            </a:pPr>
            <a:r>
              <a:rPr lang="en" sz="2400"/>
              <a:t>CMS Masterclass Spreadsheet</a:t>
            </a:r>
            <a:endParaRPr/>
          </a:p>
        </p:txBody>
      </p:sp>
      <p:pic>
        <p:nvPicPr>
          <p:cNvPr id="194" name="Google Shape;19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1975" y="1562125"/>
            <a:ext cx="5732875" cy="3509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5" name="Google Shape;195;p31"/>
          <p:cNvCxnSpPr/>
          <p:nvPr/>
        </p:nvCxnSpPr>
        <p:spPr>
          <a:xfrm flipH="1">
            <a:off x="5383125" y="1580200"/>
            <a:ext cx="392100" cy="1519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6" name="Google Shape;196;p31"/>
          <p:cNvCxnSpPr/>
          <p:nvPr/>
        </p:nvCxnSpPr>
        <p:spPr>
          <a:xfrm flipH="1">
            <a:off x="5702925" y="1598300"/>
            <a:ext cx="72300" cy="250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2"/>
          <p:cNvSpPr txBox="1"/>
          <p:nvPr>
            <p:ph idx="1" type="body"/>
          </p:nvPr>
        </p:nvSpPr>
        <p:spPr>
          <a:xfrm>
            <a:off x="457200" y="1100925"/>
            <a:ext cx="8229600" cy="5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2700" lvl="0" marL="12700" rtl="0" algn="l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400"/>
              <a:buFont typeface="Helvetica Neue"/>
              <a:buNone/>
            </a:pPr>
            <a:r>
              <a:rPr lang="en"/>
              <a:t>It also tabulates data for key ratios:</a:t>
            </a:r>
            <a:endParaRPr/>
          </a:p>
        </p:txBody>
      </p:sp>
      <p:sp>
        <p:nvSpPr>
          <p:cNvPr id="202" name="Google Shape;202;p32"/>
          <p:cNvSpPr txBox="1"/>
          <p:nvPr>
            <p:ph type="title"/>
          </p:nvPr>
        </p:nvSpPr>
        <p:spPr>
          <a:xfrm>
            <a:off x="2036618" y="217262"/>
            <a:ext cx="6650182" cy="506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400"/>
              <a:buFont typeface="Helvetica Neue"/>
              <a:buNone/>
            </a:pPr>
            <a:r>
              <a:rPr lang="en" sz="2400"/>
              <a:t>CMS Masterclass Spreadsheet</a:t>
            </a:r>
            <a:endParaRPr/>
          </a:p>
        </p:txBody>
      </p:sp>
      <p:pic>
        <p:nvPicPr>
          <p:cNvPr id="203" name="Google Shape;20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775" y="1539750"/>
            <a:ext cx="5803701" cy="355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9275" y="2960975"/>
            <a:ext cx="4169175" cy="840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5" name="Google Shape;205;p32"/>
          <p:cNvCxnSpPr/>
          <p:nvPr/>
        </p:nvCxnSpPr>
        <p:spPr>
          <a:xfrm>
            <a:off x="4020525" y="2183175"/>
            <a:ext cx="6000" cy="2655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6" name="Google Shape;206;p32"/>
          <p:cNvCxnSpPr/>
          <p:nvPr/>
        </p:nvCxnSpPr>
        <p:spPr>
          <a:xfrm>
            <a:off x="4020525" y="2183175"/>
            <a:ext cx="1682400" cy="0"/>
          </a:xfrm>
          <a:prstGeom prst="straightConnector1">
            <a:avLst/>
          </a:prstGeom>
          <a:noFill/>
          <a:ln cap="flat" cmpd="sng" w="9525">
            <a:solidFill>
              <a:srgbClr val="CC003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7" name="Google Shape;207;p32"/>
          <p:cNvCxnSpPr/>
          <p:nvPr/>
        </p:nvCxnSpPr>
        <p:spPr>
          <a:xfrm>
            <a:off x="5708900" y="2189200"/>
            <a:ext cx="0" cy="2292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8" name="Google Shape;208;p32"/>
          <p:cNvCxnSpPr/>
          <p:nvPr/>
        </p:nvCxnSpPr>
        <p:spPr>
          <a:xfrm flipH="1" rot="10800000">
            <a:off x="4038625" y="2430450"/>
            <a:ext cx="1670400" cy="120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9" name="Google Shape;209;p32"/>
          <p:cNvCxnSpPr/>
          <p:nvPr/>
        </p:nvCxnSpPr>
        <p:spPr>
          <a:xfrm>
            <a:off x="4804425" y="2442450"/>
            <a:ext cx="337800" cy="573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0" name="Google Shape;210;p32"/>
          <p:cNvCxnSpPr/>
          <p:nvPr/>
        </p:nvCxnSpPr>
        <p:spPr>
          <a:xfrm>
            <a:off x="4712650" y="2994213"/>
            <a:ext cx="4142400" cy="60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1" name="Google Shape;211;p32"/>
          <p:cNvCxnSpPr/>
          <p:nvPr/>
        </p:nvCxnSpPr>
        <p:spPr>
          <a:xfrm>
            <a:off x="4712650" y="2994225"/>
            <a:ext cx="18000" cy="8682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2" name="Google Shape;212;p32"/>
          <p:cNvCxnSpPr/>
          <p:nvPr/>
        </p:nvCxnSpPr>
        <p:spPr>
          <a:xfrm>
            <a:off x="4727663" y="3844425"/>
            <a:ext cx="41124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3" name="Google Shape;213;p32"/>
          <p:cNvCxnSpPr/>
          <p:nvPr/>
        </p:nvCxnSpPr>
        <p:spPr>
          <a:xfrm>
            <a:off x="8849050" y="2994225"/>
            <a:ext cx="6000" cy="8502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4" name="Google Shape;214;p32"/>
          <p:cNvCxnSpPr/>
          <p:nvPr/>
        </p:nvCxnSpPr>
        <p:spPr>
          <a:xfrm>
            <a:off x="5069725" y="1513850"/>
            <a:ext cx="747600" cy="1664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5" name="Google Shape;215;p32"/>
          <p:cNvCxnSpPr/>
          <p:nvPr/>
        </p:nvCxnSpPr>
        <p:spPr>
          <a:xfrm>
            <a:off x="5069725" y="1519875"/>
            <a:ext cx="2719500" cy="1652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3"/>
          <p:cNvSpPr txBox="1"/>
          <p:nvPr>
            <p:ph type="title"/>
          </p:nvPr>
        </p:nvSpPr>
        <p:spPr>
          <a:xfrm>
            <a:off x="2792062" y="445862"/>
            <a:ext cx="5894700" cy="506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Follow the flow</a:t>
            </a:r>
            <a:endParaRPr/>
          </a:p>
        </p:txBody>
      </p:sp>
      <p:sp>
        <p:nvSpPr>
          <p:cNvPr id="221" name="Google Shape;221;p33"/>
          <p:cNvSpPr txBox="1"/>
          <p:nvPr>
            <p:ph idx="1" type="body"/>
          </p:nvPr>
        </p:nvSpPr>
        <p:spPr>
          <a:xfrm>
            <a:off x="684800" y="879200"/>
            <a:ext cx="3726900" cy="17505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Your data file</a:t>
            </a:r>
            <a:endParaRPr sz="2000"/>
          </a:p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CMS masterclass has 100 data files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Each file has 100 events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Two students analyze one assigned data file</a:t>
            </a:r>
            <a:endParaRPr sz="2000"/>
          </a:p>
        </p:txBody>
      </p:sp>
      <p:sp>
        <p:nvSpPr>
          <p:cNvPr id="222" name="Google Shape;222;p33"/>
          <p:cNvSpPr txBox="1"/>
          <p:nvPr>
            <p:ph idx="1" type="body"/>
          </p:nvPr>
        </p:nvSpPr>
        <p:spPr>
          <a:xfrm>
            <a:off x="5385525" y="1552800"/>
            <a:ext cx="3514500" cy="2588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Event display</a:t>
            </a:r>
            <a:endParaRPr sz="1600"/>
          </a:p>
          <a:p>
            <a:pPr indent="-330200" lvl="0" marL="45720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b="0" lang="en" sz="1600"/>
              <a:t>Go to file folder</a:t>
            </a:r>
            <a:endParaRPr b="0" sz="1600"/>
          </a:p>
          <a:p>
            <a:pPr indent="-3302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0" lang="en" sz="1600"/>
              <a:t>Events frm web</a:t>
            </a:r>
            <a:endParaRPr b="0" sz="1600"/>
          </a:p>
          <a:p>
            <a:pPr indent="-3302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0" lang="en" sz="1600"/>
              <a:t>File names “masterclass_xx.ig” → “xx” replaced by your file number</a:t>
            </a:r>
            <a:endParaRPr b="0" sz="1600"/>
          </a:p>
          <a:p>
            <a:pPr indent="-3302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0" lang="en" sz="1600"/>
              <a:t>Choose your file then scroll up to first event (top, right in window)</a:t>
            </a:r>
            <a:endParaRPr b="0" sz="1600"/>
          </a:p>
          <a:p>
            <a:pPr indent="-3302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0" lang="en" sz="1600"/>
              <a:t>Choose that and then Load</a:t>
            </a:r>
            <a:endParaRPr b="0" sz="1600"/>
          </a:p>
          <a:p>
            <a:pPr indent="-3302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0" lang="en" sz="1600"/>
              <a:t>You are now in file xx, event 1</a:t>
            </a:r>
            <a:endParaRPr b="0" sz="1600"/>
          </a:p>
          <a:p>
            <a:pPr indent="-3302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0" lang="en" sz="1600"/>
              <a:t>Right arrow advances to the next events, up to event 100</a:t>
            </a:r>
            <a:endParaRPr b="0" sz="1600"/>
          </a:p>
        </p:txBody>
      </p:sp>
      <p:sp>
        <p:nvSpPr>
          <p:cNvPr id="223" name="Google Shape;223;p33"/>
          <p:cNvSpPr txBox="1"/>
          <p:nvPr>
            <p:ph idx="1" type="body"/>
          </p:nvPr>
        </p:nvSpPr>
        <p:spPr>
          <a:xfrm>
            <a:off x="114600" y="2762800"/>
            <a:ext cx="4674600" cy="22284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600"/>
              <a:t>Google Sheet</a:t>
            </a:r>
            <a:endParaRPr sz="1600"/>
          </a:p>
          <a:p>
            <a:pPr indent="-330200" lvl="0" marL="45720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b="0" lang="en" sz="1600"/>
              <a:t>Scroll down until you find your data file in column A</a:t>
            </a:r>
            <a:endParaRPr b="0" sz="1600"/>
          </a:p>
          <a:p>
            <a:pPr indent="-3302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0" lang="en" sz="1600"/>
              <a:t>Event numbers are in </a:t>
            </a:r>
            <a:r>
              <a:rPr b="0" lang="en" sz="1600"/>
              <a:t>column</a:t>
            </a:r>
            <a:r>
              <a:rPr b="0" lang="en" sz="1600"/>
              <a:t> B</a:t>
            </a:r>
            <a:endParaRPr b="0" sz="1600"/>
          </a:p>
          <a:p>
            <a:pPr indent="-3302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0" lang="en" sz="1600"/>
              <a:t>Enter results in columns C-N</a:t>
            </a:r>
            <a:endParaRPr b="0" sz="1600"/>
          </a:p>
          <a:p>
            <a:pPr indent="-330200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b="0" lang="en" sz="1600"/>
              <a:t>Final State C-D → Primary State J-K only </a:t>
            </a:r>
            <a:endParaRPr b="0" sz="1600"/>
          </a:p>
          <a:p>
            <a:pPr indent="-330200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b="0" lang="en" sz="1600"/>
              <a:t>Final State E-I → Primary State L, N only</a:t>
            </a:r>
            <a:endParaRPr b="0" sz="1600"/>
          </a:p>
          <a:p>
            <a:pPr indent="-330200" lvl="1" marL="9144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b="0" lang="en" sz="1600"/>
              <a:t>Can’t answer? </a:t>
            </a:r>
            <a:r>
              <a:rPr b="0" lang="en" sz="1600"/>
              <a:t>Column</a:t>
            </a:r>
            <a:r>
              <a:rPr b="0" lang="en" sz="1600"/>
              <a:t> M (use rarely)</a:t>
            </a:r>
            <a:endParaRPr b="0" sz="1600"/>
          </a:p>
        </p:txBody>
      </p:sp>
      <p:cxnSp>
        <p:nvCxnSpPr>
          <p:cNvPr id="224" name="Google Shape;224;p33"/>
          <p:cNvCxnSpPr/>
          <p:nvPr/>
        </p:nvCxnSpPr>
        <p:spPr>
          <a:xfrm>
            <a:off x="4019700" y="2290800"/>
            <a:ext cx="1426500" cy="536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5" name="Google Shape;225;p33"/>
          <p:cNvCxnSpPr/>
          <p:nvPr/>
        </p:nvCxnSpPr>
        <p:spPr>
          <a:xfrm flipH="1">
            <a:off x="1832900" y="2576075"/>
            <a:ext cx="380100" cy="458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6" name="Google Shape;226;p33"/>
          <p:cNvCxnSpPr/>
          <p:nvPr/>
        </p:nvCxnSpPr>
        <p:spPr>
          <a:xfrm flipH="1">
            <a:off x="4611875" y="3034175"/>
            <a:ext cx="855900" cy="3948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7" name="Google Shape;227;p33"/>
          <p:cNvCxnSpPr/>
          <p:nvPr/>
        </p:nvCxnSpPr>
        <p:spPr>
          <a:xfrm flipH="1" rot="10800000">
            <a:off x="4633475" y="3207075"/>
            <a:ext cx="881700" cy="380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8" name="Google Shape;228;p33"/>
          <p:cNvSpPr txBox="1"/>
          <p:nvPr/>
        </p:nvSpPr>
        <p:spPr>
          <a:xfrm>
            <a:off x="4910100" y="4339725"/>
            <a:ext cx="4158000" cy="5793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Screencast: </a:t>
            </a:r>
            <a:r>
              <a:rPr lang="en" sz="2000" u="sng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cern.ch</a:t>
            </a:r>
            <a:r>
              <a:rPr lang="en" sz="2000" u="sng">
                <a:solidFill>
                  <a:srgbClr val="07376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/cms-cast2026</a:t>
            </a:r>
            <a:endParaRPr sz="28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/>
          <p:nvPr>
            <p:ph type="title"/>
          </p:nvPr>
        </p:nvSpPr>
        <p:spPr>
          <a:xfrm>
            <a:off x="2792062" y="289999"/>
            <a:ext cx="5894738" cy="506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800"/>
              <a:buFont typeface="Helvetica Neue"/>
              <a:buNone/>
            </a:pPr>
            <a:r>
              <a:rPr lang="en" sz="2800"/>
              <a:t>LHC@CERN</a:t>
            </a:r>
            <a:endParaRPr/>
          </a:p>
        </p:txBody>
      </p:sp>
      <p:pic>
        <p:nvPicPr>
          <p:cNvPr descr="https://cms-masterclass.web.cern.ch/static/graphics/LHC.png" id="72" name="Google Shape;72;p16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7679" y="938988"/>
            <a:ext cx="6149341" cy="415719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6"/>
          <p:cNvSpPr txBox="1"/>
          <p:nvPr/>
        </p:nvSpPr>
        <p:spPr>
          <a:xfrm>
            <a:off x="469475" y="939000"/>
            <a:ext cx="3603000" cy="16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~27 km circumference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~100 m underground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Protons circulate in opposite directions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Up to 14 TeV collision energy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4"/>
          <p:cNvSpPr txBox="1"/>
          <p:nvPr>
            <p:ph type="title"/>
          </p:nvPr>
        </p:nvSpPr>
        <p:spPr>
          <a:xfrm>
            <a:off x="2036618" y="310781"/>
            <a:ext cx="6650182" cy="506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Helvetica Neue"/>
              <a:buNone/>
            </a:pPr>
            <a:r>
              <a:rPr lang="en"/>
              <a:t>Parting words…</a:t>
            </a:r>
            <a:endParaRPr/>
          </a:p>
        </p:txBody>
      </p:sp>
      <p:pic>
        <p:nvPicPr>
          <p:cNvPr id="234" name="Google Shape;234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8626" y="940549"/>
            <a:ext cx="7094550" cy="3967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>
            <p:ph type="title"/>
          </p:nvPr>
        </p:nvSpPr>
        <p:spPr>
          <a:xfrm>
            <a:off x="2792062" y="289999"/>
            <a:ext cx="5894738" cy="506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800"/>
              <a:buFont typeface="Helvetica Neue"/>
              <a:buNone/>
            </a:pPr>
            <a:r>
              <a:rPr lang="en" sz="2800"/>
              <a:t>The LHC and the new physics</a:t>
            </a:r>
            <a:endParaRPr/>
          </a:p>
        </p:txBody>
      </p:sp>
      <p:pic>
        <p:nvPicPr>
          <p:cNvPr id="79" name="Google Shape;7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2150" y="933100"/>
            <a:ext cx="6759201" cy="3939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/>
          <p:nvPr>
            <p:ph type="title"/>
          </p:nvPr>
        </p:nvSpPr>
        <p:spPr>
          <a:xfrm>
            <a:off x="2909454" y="363682"/>
            <a:ext cx="5777345" cy="4329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400"/>
              <a:buFont typeface="Helvetica Neue"/>
              <a:buNone/>
            </a:pPr>
            <a:r>
              <a:rPr lang="en" sz="2400"/>
              <a:t>The Compact Muon Solenoid (CMS)</a:t>
            </a:r>
            <a:endParaRPr/>
          </a:p>
        </p:txBody>
      </p:sp>
      <p:pic>
        <p:nvPicPr>
          <p:cNvPr id="85" name="Google Shape;85;p18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3503" y="930041"/>
            <a:ext cx="6232663" cy="3888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/>
          <p:nvPr>
            <p:ph type="title"/>
          </p:nvPr>
        </p:nvSpPr>
        <p:spPr>
          <a:xfrm>
            <a:off x="2792062" y="310781"/>
            <a:ext cx="5894738" cy="506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Helvetica Neue"/>
              <a:buNone/>
            </a:pPr>
            <a:r>
              <a:rPr lang="en"/>
              <a:t>Protons collide inside CMS</a:t>
            </a:r>
            <a:endParaRPr/>
          </a:p>
        </p:txBody>
      </p:sp>
      <p:sp>
        <p:nvSpPr>
          <p:cNvPr id="91" name="Google Shape;91;p19"/>
          <p:cNvSpPr txBox="1"/>
          <p:nvPr>
            <p:ph idx="1" type="body"/>
          </p:nvPr>
        </p:nvSpPr>
        <p:spPr>
          <a:xfrm>
            <a:off x="306673" y="1065068"/>
            <a:ext cx="8451273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2700" lvl="0" marL="12700" rtl="0" algn="l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400"/>
              <a:buFont typeface="Helvetica Neue"/>
              <a:buNone/>
            </a:pPr>
            <a:r>
              <a:rPr lang="en" sz="2200"/>
              <a:t>The LHC accelerates protons to almost 7500 times the energy equivalent of their mass. The protons circulate in opposite directions and collide in the center of CMS.</a:t>
            </a:r>
            <a:endParaRPr sz="2200"/>
          </a:p>
          <a:p>
            <a:pPr indent="-12700" lvl="0" marL="12700" rtl="0" algn="l">
              <a:spcBef>
                <a:spcPts val="1200"/>
              </a:spcBef>
              <a:spcAft>
                <a:spcPts val="0"/>
              </a:spcAft>
              <a:buClr>
                <a:srgbClr val="000099"/>
              </a:buClr>
              <a:buSzPts val="2400"/>
              <a:buFont typeface="Helvetica Neue"/>
              <a:buNone/>
            </a:pPr>
            <a:r>
              <a:rPr lang="en" sz="2200"/>
              <a:t>But protons are not just particles: they are more like bags of quarks and gluons. When protons collide, all sorts of very short-lived particles can be made from all that energy. </a:t>
            </a:r>
            <a:endParaRPr sz="2200"/>
          </a:p>
        </p:txBody>
      </p:sp>
      <p:pic>
        <p:nvPicPr>
          <p:cNvPr id="92" name="Google Shape;9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18808" y="3241943"/>
            <a:ext cx="5035879" cy="19015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/>
          <p:nvPr>
            <p:ph type="title"/>
          </p:nvPr>
        </p:nvSpPr>
        <p:spPr>
          <a:xfrm>
            <a:off x="2792062" y="310781"/>
            <a:ext cx="5894738" cy="506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Helvetica Neue"/>
              <a:buNone/>
            </a:pPr>
            <a:r>
              <a:rPr lang="en"/>
              <a:t>What do the protons tell us?</a:t>
            </a:r>
            <a:endParaRPr/>
          </a:p>
        </p:txBody>
      </p:sp>
      <p:sp>
        <p:nvSpPr>
          <p:cNvPr id="98" name="Google Shape;98;p20"/>
          <p:cNvSpPr txBox="1"/>
          <p:nvPr>
            <p:ph idx="1" type="body"/>
          </p:nvPr>
        </p:nvSpPr>
        <p:spPr>
          <a:xfrm>
            <a:off x="367600" y="1188725"/>
            <a:ext cx="4765200" cy="35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2700" lvl="0" marL="127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400"/>
              <a:buFont typeface="Helvetica Neue"/>
              <a:buNone/>
            </a:pPr>
            <a:r>
              <a:rPr lang="en" sz="2200"/>
              <a:t>We learn from what proton collisions produce:</a:t>
            </a:r>
            <a:endParaRPr sz="2200"/>
          </a:p>
          <a:p>
            <a:pPr indent="-12700" lvl="0" marL="127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99"/>
              </a:buClr>
              <a:buSzPts val="2400"/>
              <a:buFont typeface="Helvetica Neue"/>
              <a:buNone/>
            </a:pPr>
            <a:r>
              <a:rPr i="1" lang="en" sz="2200"/>
              <a:t>W bosons </a:t>
            </a:r>
            <a:r>
              <a:rPr lang="en" sz="2200"/>
              <a:t>give us clues to the proton structure…and they also present a mystery.</a:t>
            </a:r>
            <a:endParaRPr sz="2200"/>
          </a:p>
          <a:p>
            <a:pPr indent="-12700" lvl="0" marL="127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99"/>
              </a:buClr>
              <a:buSzPts val="2400"/>
              <a:buFont typeface="Helvetica Neue"/>
              <a:buNone/>
            </a:pPr>
            <a:r>
              <a:rPr i="1" lang="en" sz="2200"/>
              <a:t>Z bosons </a:t>
            </a:r>
            <a:r>
              <a:rPr lang="en" sz="2200"/>
              <a:t>decay (sort of) like lighter particles but are also needed to sort out Higgs data.</a:t>
            </a:r>
            <a:endParaRPr sz="2200"/>
          </a:p>
          <a:p>
            <a:pPr indent="-12700" lvl="0" marL="127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99"/>
              </a:buClr>
              <a:buSzPts val="2400"/>
              <a:buFont typeface="Helvetica Neue"/>
              <a:buNone/>
            </a:pPr>
            <a:r>
              <a:rPr i="1" lang="en" sz="2200"/>
              <a:t>Higgs bosons</a:t>
            </a:r>
            <a:r>
              <a:rPr lang="en" sz="2200"/>
              <a:t>, well, are Higgs bosons, the new kid on the block!</a:t>
            </a:r>
            <a:endParaRPr sz="2200"/>
          </a:p>
        </p:txBody>
      </p:sp>
      <p:pic>
        <p:nvPicPr>
          <p:cNvPr id="99" name="Google Shape;9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65611" y="1188720"/>
            <a:ext cx="2790893" cy="2953512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0"/>
          <p:cNvSpPr txBox="1"/>
          <p:nvPr/>
        </p:nvSpPr>
        <p:spPr>
          <a:xfrm>
            <a:off x="4965611" y="4224528"/>
            <a:ext cx="3721189" cy="6924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Artist’s image of a proton from CERN Courier. </a:t>
            </a:r>
            <a:r>
              <a:rPr lang="en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Learn more here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even more here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/>
          <p:nvPr>
            <p:ph type="title"/>
          </p:nvPr>
        </p:nvSpPr>
        <p:spPr>
          <a:xfrm>
            <a:off x="2792062" y="300389"/>
            <a:ext cx="5894738" cy="506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Helvetica Neue"/>
              <a:buNone/>
            </a:pPr>
            <a:r>
              <a:rPr lang="en"/>
              <a:t>One-lepton events</a:t>
            </a:r>
            <a:endParaRPr/>
          </a:p>
        </p:txBody>
      </p:sp>
      <p:sp>
        <p:nvSpPr>
          <p:cNvPr id="106" name="Google Shape;106;p21"/>
          <p:cNvSpPr txBox="1"/>
          <p:nvPr>
            <p:ph idx="1" type="body"/>
          </p:nvPr>
        </p:nvSpPr>
        <p:spPr>
          <a:xfrm>
            <a:off x="457200" y="1009825"/>
            <a:ext cx="44889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2700" lvl="0" marL="12700" rtl="0" algn="l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400"/>
              <a:buFont typeface="Helvetica Neue"/>
              <a:buNone/>
            </a:pPr>
            <a:r>
              <a:rPr lang="en" sz="2200"/>
              <a:t>The + or – charged W boson enables radioactive decay by transforming neutrons into protons.</a:t>
            </a:r>
            <a:endParaRPr sz="2200"/>
          </a:p>
          <a:p>
            <a:pPr indent="-12700" lvl="0" marL="12700" rtl="0" algn="l">
              <a:spcBef>
                <a:spcPts val="1200"/>
              </a:spcBef>
              <a:spcAft>
                <a:spcPts val="0"/>
              </a:spcAft>
              <a:buClr>
                <a:srgbClr val="000099"/>
              </a:buClr>
              <a:buSzPts val="2400"/>
              <a:buFont typeface="Helvetica Neue"/>
              <a:buNone/>
            </a:pPr>
            <a:r>
              <a:rPr lang="en" sz="2200"/>
              <a:t>It decays into a neutrino and another lepton. Since CMS cannot detect the neutrino directly, we can call this a one-lepton event.</a:t>
            </a:r>
            <a:endParaRPr sz="2200"/>
          </a:p>
        </p:txBody>
      </p:sp>
      <p:pic>
        <p:nvPicPr>
          <p:cNvPr id="107" name="Google Shape;10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46075" y="1070277"/>
            <a:ext cx="2986735" cy="295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71294" y="4306713"/>
            <a:ext cx="1517177" cy="511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200" y="4246323"/>
            <a:ext cx="1475509" cy="572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15570" y="4306713"/>
            <a:ext cx="1173523" cy="451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055860" y="4321400"/>
            <a:ext cx="1223205" cy="421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/>
          <p:nvPr>
            <p:ph type="title"/>
          </p:nvPr>
        </p:nvSpPr>
        <p:spPr>
          <a:xfrm>
            <a:off x="2792062" y="300389"/>
            <a:ext cx="5894738" cy="506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Helvetica Neue"/>
              <a:buNone/>
            </a:pPr>
            <a:r>
              <a:rPr lang="en"/>
              <a:t>Two-lepton events</a:t>
            </a:r>
            <a:endParaRPr/>
          </a:p>
        </p:txBody>
      </p:sp>
      <p:sp>
        <p:nvSpPr>
          <p:cNvPr id="117" name="Google Shape;117;p22"/>
          <p:cNvSpPr txBox="1"/>
          <p:nvPr>
            <p:ph idx="1" type="body"/>
          </p:nvPr>
        </p:nvSpPr>
        <p:spPr>
          <a:xfrm>
            <a:off x="457200" y="1024775"/>
            <a:ext cx="4488900" cy="35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2700" lvl="0" marL="12700" rtl="0" algn="l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400"/>
              <a:buFont typeface="Helvetica Neue"/>
              <a:buNone/>
            </a:pPr>
            <a:r>
              <a:rPr lang="en" sz="2200"/>
              <a:t>The Z boson is a neutral cousin of the W. It enables the “weak neutral current”.</a:t>
            </a:r>
            <a:endParaRPr sz="2200"/>
          </a:p>
          <a:p>
            <a:pPr indent="-12700" lvl="0" marL="12700" rtl="0" algn="l">
              <a:spcBef>
                <a:spcPts val="1200"/>
              </a:spcBef>
              <a:spcAft>
                <a:spcPts val="0"/>
              </a:spcAft>
              <a:buClr>
                <a:srgbClr val="000099"/>
              </a:buClr>
              <a:buSzPts val="2400"/>
              <a:buFont typeface="Helvetica Neue"/>
              <a:buNone/>
            </a:pPr>
            <a:r>
              <a:rPr lang="en" sz="2200"/>
              <a:t>It decays into two leptons of the same type but opposite charge – electron and positron or muon and antimuon. It has other decay paths but we are not looking for these.</a:t>
            </a:r>
            <a:endParaRPr sz="2200"/>
          </a:p>
        </p:txBody>
      </p:sp>
      <p:pic>
        <p:nvPicPr>
          <p:cNvPr id="118" name="Google Shape;118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41024" y="1175627"/>
            <a:ext cx="2882950" cy="293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59135" y="4265682"/>
            <a:ext cx="1857375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1996" y="4287101"/>
            <a:ext cx="1678781" cy="642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3"/>
          <p:cNvSpPr txBox="1"/>
          <p:nvPr>
            <p:ph type="title"/>
          </p:nvPr>
        </p:nvSpPr>
        <p:spPr>
          <a:xfrm>
            <a:off x="2792062" y="300389"/>
            <a:ext cx="5894738" cy="506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Helvetica Neue"/>
              <a:buNone/>
            </a:pPr>
            <a:r>
              <a:rPr lang="en"/>
              <a:t>Four-lepton events</a:t>
            </a:r>
            <a:endParaRPr/>
          </a:p>
        </p:txBody>
      </p:sp>
      <p:sp>
        <p:nvSpPr>
          <p:cNvPr id="126" name="Google Shape;126;p23"/>
          <p:cNvSpPr txBox="1"/>
          <p:nvPr>
            <p:ph idx="1" type="body"/>
          </p:nvPr>
        </p:nvSpPr>
        <p:spPr>
          <a:xfrm>
            <a:off x="457200" y="948650"/>
            <a:ext cx="4488900" cy="36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2700" lvl="0" marL="12700" rtl="0" algn="l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2400"/>
              <a:buFont typeface="Helvetica Neue"/>
              <a:buNone/>
            </a:pPr>
            <a:r>
              <a:rPr lang="en" sz="2200"/>
              <a:t>The Higgs boson is an expression of the field that gives other particles mass.</a:t>
            </a:r>
            <a:endParaRPr sz="2200"/>
          </a:p>
          <a:p>
            <a:pPr indent="-12700" lvl="0" marL="12700" rtl="0" algn="l">
              <a:spcBef>
                <a:spcPts val="1200"/>
              </a:spcBef>
              <a:spcAft>
                <a:spcPts val="0"/>
              </a:spcAft>
              <a:buClr>
                <a:srgbClr val="000099"/>
              </a:buClr>
              <a:buSzPts val="2400"/>
              <a:buFont typeface="Helvetica Neue"/>
              <a:buNone/>
            </a:pPr>
            <a:r>
              <a:rPr lang="en" sz="2200"/>
              <a:t>One decay mode of the Higgs is into two Z bosons, which themselves promptly decay.  Thus we can get 2 muons and 2 electrons </a:t>
            </a:r>
            <a:r>
              <a:rPr i="1" lang="en" sz="2200"/>
              <a:t>or</a:t>
            </a:r>
            <a:r>
              <a:rPr lang="en" sz="2200"/>
              <a:t> 4 muons </a:t>
            </a:r>
            <a:r>
              <a:rPr i="1" lang="en" sz="2200"/>
              <a:t>or</a:t>
            </a:r>
            <a:r>
              <a:rPr lang="en" sz="2200"/>
              <a:t> 4 electrons. </a:t>
            </a:r>
            <a:endParaRPr sz="2200"/>
          </a:p>
        </p:txBody>
      </p:sp>
      <p:pic>
        <p:nvPicPr>
          <p:cNvPr id="127" name="Google Shape;12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2972" y="4136245"/>
            <a:ext cx="1857375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55821" y="4157663"/>
            <a:ext cx="1678781" cy="642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46075" y="1097600"/>
            <a:ext cx="2818018" cy="303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